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04" r:id="rId1"/>
  </p:sldMasterIdLst>
  <p:sldIdLst>
    <p:sldId id="289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92" r:id="rId22"/>
    <p:sldId id="293" r:id="rId23"/>
    <p:sldId id="280" r:id="rId24"/>
    <p:sldId id="281" r:id="rId25"/>
    <p:sldId id="282" r:id="rId26"/>
    <p:sldId id="294" r:id="rId27"/>
    <p:sldId id="283" r:id="rId28"/>
    <p:sldId id="284" r:id="rId29"/>
    <p:sldId id="286" r:id="rId30"/>
    <p:sldId id="291" r:id="rId31"/>
    <p:sldId id="287" r:id="rId32"/>
  </p:sldIdLst>
  <p:sldSz cx="16256000" cy="9144000"/>
  <p:notesSz cx="16256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BE053F0-9EDC-4F2D-8282-345F89C394CC}">
          <p14:sldIdLst>
            <p14:sldId id="289"/>
            <p14:sldId id="257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92"/>
            <p14:sldId id="293"/>
            <p14:sldId id="280"/>
            <p14:sldId id="281"/>
            <p14:sldId id="282"/>
            <p14:sldId id="294"/>
            <p14:sldId id="283"/>
            <p14:sldId id="284"/>
            <p14:sldId id="286"/>
            <p14:sldId id="291"/>
            <p14:sldId id="28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840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283" y="914400"/>
            <a:ext cx="10668000" cy="3962401"/>
          </a:xfrm>
        </p:spPr>
        <p:txBody>
          <a:bodyPr anchor="b">
            <a:normAutofit/>
          </a:bodyPr>
          <a:lstStyle>
            <a:lvl1pPr algn="l">
              <a:defRPr sz="6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283" y="5125157"/>
            <a:ext cx="8534400" cy="2596444"/>
          </a:xfrm>
        </p:spPr>
        <p:txBody>
          <a:bodyPr anchor="t">
            <a:normAutofit/>
          </a:bodyPr>
          <a:lstStyle>
            <a:lvl1pPr marL="0" indent="0" algn="l">
              <a:buNone/>
              <a:defRPr sz="2800">
                <a:solidFill>
                  <a:schemeClr val="bg2">
                    <a:lumMod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10970683" y="11289"/>
            <a:ext cx="5080000" cy="508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8144227" y="122061"/>
            <a:ext cx="8107540" cy="81075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9647767" y="304800"/>
            <a:ext cx="6604000" cy="6604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9781117" y="43038"/>
            <a:ext cx="6470652" cy="6470652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10460569" y="812802"/>
            <a:ext cx="5791199" cy="57911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5849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914400" y="711200"/>
            <a:ext cx="14425083" cy="41656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133"/>
            </a:lvl1pPr>
            <a:lvl2pPr marL="609585" indent="0">
              <a:buNone/>
              <a:defRPr sz="2133"/>
            </a:lvl2pPr>
            <a:lvl3pPr marL="1219170" indent="0">
              <a:buNone/>
              <a:defRPr sz="2133"/>
            </a:lvl3pPr>
            <a:lvl4pPr marL="1828754" indent="0">
              <a:buNone/>
              <a:defRPr sz="2133"/>
            </a:lvl4pPr>
            <a:lvl5pPr marL="2438339" indent="0">
              <a:buNone/>
              <a:defRPr sz="2133"/>
            </a:lvl5pPr>
            <a:lvl6pPr marL="3047924" indent="0">
              <a:buNone/>
              <a:defRPr sz="2133"/>
            </a:lvl6pPr>
            <a:lvl7pPr marL="3657509" indent="0">
              <a:buNone/>
              <a:defRPr sz="2133"/>
            </a:lvl7pPr>
            <a:lvl8pPr marL="4267093" indent="0">
              <a:buNone/>
              <a:defRPr sz="2133"/>
            </a:lvl8pPr>
            <a:lvl9pPr marL="4876678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219203" y="5125156"/>
            <a:ext cx="11072280" cy="6096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2133"/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3221064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284" y="914400"/>
            <a:ext cx="13411200" cy="3657600"/>
          </a:xfrm>
        </p:spPr>
        <p:txBody>
          <a:bodyPr anchor="ctr">
            <a:normAutofit/>
          </a:bodyPr>
          <a:lstStyle>
            <a:lvl1pPr algn="l">
              <a:defRPr sz="4267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283" y="5486400"/>
            <a:ext cx="11381317" cy="2506133"/>
          </a:xfrm>
        </p:spPr>
        <p:txBody>
          <a:bodyPr anchor="ctr">
            <a:normAutofit/>
          </a:bodyPr>
          <a:lstStyle>
            <a:lvl1pPr marL="0" indent="0" algn="l">
              <a:buNone/>
              <a:defRPr sz="2667">
                <a:solidFill>
                  <a:schemeClr val="bg2">
                    <a:lumMod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32563323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1882" y="914400"/>
            <a:ext cx="12192001" cy="3657600"/>
          </a:xfrm>
        </p:spPr>
        <p:txBody>
          <a:bodyPr anchor="ctr">
            <a:normAutofit/>
          </a:bodyPr>
          <a:lstStyle>
            <a:lvl1pPr algn="l">
              <a:defRPr sz="4267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28283" y="4572000"/>
            <a:ext cx="1137920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284" y="5734757"/>
            <a:ext cx="11379200" cy="2246487"/>
          </a:xfrm>
        </p:spPr>
        <p:txBody>
          <a:bodyPr anchor="ctr">
            <a:normAutofit/>
          </a:bodyPr>
          <a:lstStyle>
            <a:lvl1pPr marL="0" indent="0" algn="l">
              <a:buNone/>
              <a:defRPr sz="2667">
                <a:solidFill>
                  <a:schemeClr val="bg2">
                    <a:lumMod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  <p:sp>
        <p:nvSpPr>
          <p:cNvPr id="14" name="TextBox 13"/>
          <p:cNvSpPr txBox="1"/>
          <p:nvPr/>
        </p:nvSpPr>
        <p:spPr>
          <a:xfrm>
            <a:off x="709083" y="1082963"/>
            <a:ext cx="812800" cy="779701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/>
          <a:p>
            <a:pPr lvl="0"/>
            <a:r>
              <a:rPr lang="en-US" sz="10666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713883" y="3691468"/>
            <a:ext cx="812800" cy="779701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/>
          <a:p>
            <a:pPr lvl="0" algn="r"/>
            <a:r>
              <a:rPr lang="en-US" sz="10666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809461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283" y="4572000"/>
            <a:ext cx="11379200" cy="2263200"/>
          </a:xfrm>
        </p:spPr>
        <p:txBody>
          <a:bodyPr anchor="b">
            <a:normAutofit/>
          </a:bodyPr>
          <a:lstStyle>
            <a:lvl1pPr algn="l">
              <a:defRPr sz="4267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281" y="6843975"/>
            <a:ext cx="11381320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667">
                <a:solidFill>
                  <a:schemeClr val="bg2">
                    <a:lumMod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2477344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1884" y="914400"/>
            <a:ext cx="12192000" cy="3657600"/>
          </a:xfrm>
        </p:spPr>
        <p:txBody>
          <a:bodyPr anchor="ctr">
            <a:normAutofit/>
          </a:bodyPr>
          <a:lstStyle>
            <a:lvl1pPr algn="l">
              <a:defRPr sz="4267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12284" y="5238046"/>
            <a:ext cx="11379201" cy="1399821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2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282" y="6637867"/>
            <a:ext cx="11379201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bg2">
                    <a:lumMod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  <p:sp>
        <p:nvSpPr>
          <p:cNvPr id="11" name="TextBox 10"/>
          <p:cNvSpPr txBox="1"/>
          <p:nvPr/>
        </p:nvSpPr>
        <p:spPr>
          <a:xfrm>
            <a:off x="709083" y="1082963"/>
            <a:ext cx="812800" cy="779701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/>
          <a:p>
            <a:pPr lvl="0"/>
            <a:r>
              <a:rPr lang="en-US" sz="10666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713883" y="3691468"/>
            <a:ext cx="812800" cy="779701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/>
          <a:p>
            <a:pPr lvl="0" algn="r"/>
            <a:r>
              <a:rPr lang="en-US" sz="10666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6180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284" y="914400"/>
            <a:ext cx="13411200" cy="36576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12283" y="5238045"/>
            <a:ext cx="11379200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2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282" y="6355643"/>
            <a:ext cx="11379201" cy="1636889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bg2">
                    <a:lumMod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1133726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21780011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80283" y="914400"/>
            <a:ext cx="274320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914400"/>
            <a:ext cx="10430933" cy="707813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7943428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77900" y="2385847"/>
            <a:ext cx="14300200" cy="21767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438400" y="5120640"/>
            <a:ext cx="11379200" cy="228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rgbClr val="BB93E1"/>
                </a:solidFill>
                <a:latin typeface="Consolas"/>
                <a:cs typeface="Consolas"/>
              </a:defRPr>
            </a:lvl1pPr>
          </a:lstStyle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rgbClr val="BB93E1"/>
                </a:solidFill>
                <a:latin typeface="Tahoma"/>
                <a:cs typeface="Tahoma"/>
              </a:defRPr>
            </a:lvl1pPr>
          </a:lstStyle>
          <a:p>
            <a:pPr marL="38100">
              <a:lnSpc>
                <a:spcPts val="175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  <p:extLst>
      <p:ext uri="{BB962C8B-B14F-4D97-AF65-F5344CB8AC3E}">
        <p14:creationId xmlns:p14="http://schemas.microsoft.com/office/powerpoint/2010/main" val="3015915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3155401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282" y="2675467"/>
            <a:ext cx="11379201" cy="3042133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284" y="5994400"/>
            <a:ext cx="11379200" cy="1998133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bg2">
                    <a:lumMod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3659766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2282" y="914401"/>
            <a:ext cx="6583540" cy="482035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44178" y="914401"/>
            <a:ext cx="6579305" cy="482035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303294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6107" y="914400"/>
            <a:ext cx="6199716" cy="768349"/>
          </a:xfrm>
        </p:spPr>
        <p:txBody>
          <a:bodyPr anchor="b">
            <a:noAutofit/>
          </a:bodyPr>
          <a:lstStyle>
            <a:lvl1pPr marL="0" indent="0">
              <a:buNone/>
              <a:defRPr sz="3733" b="0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2282" y="1694039"/>
            <a:ext cx="6583540" cy="4040717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105421" y="914400"/>
            <a:ext cx="6220179" cy="768349"/>
          </a:xfrm>
        </p:spPr>
        <p:txBody>
          <a:bodyPr anchor="b">
            <a:noAutofit/>
          </a:bodyPr>
          <a:lstStyle>
            <a:lvl1pPr marL="0" indent="0">
              <a:buNone/>
              <a:defRPr sz="3733" b="0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42060" y="1682750"/>
            <a:ext cx="6572251" cy="4040717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2690831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552484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2489512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6683" y="914400"/>
            <a:ext cx="4876800" cy="1828800"/>
          </a:xfrm>
        </p:spPr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2284" y="914400"/>
            <a:ext cx="7924801" cy="707813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6683" y="2946399"/>
            <a:ext cx="4876800" cy="2788356"/>
          </a:xfrm>
        </p:spPr>
        <p:txBody>
          <a:bodyPr anchor="t">
            <a:normAutofit/>
          </a:bodyPr>
          <a:lstStyle>
            <a:lvl1pPr marL="0" indent="0">
              <a:buNone/>
              <a:defRPr sz="2133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3009994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7083" y="1930400"/>
            <a:ext cx="8026400" cy="1524000"/>
          </a:xfrm>
        </p:spPr>
        <p:txBody>
          <a:bodyPr anchor="b">
            <a:normAutofit/>
          </a:bodyPr>
          <a:lstStyle>
            <a:lvl1pPr algn="l">
              <a:defRPr sz="373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18683" y="1219200"/>
            <a:ext cx="4374632" cy="6096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133"/>
            </a:lvl1pPr>
            <a:lvl2pPr marL="609585" indent="0">
              <a:buNone/>
              <a:defRPr sz="2133"/>
            </a:lvl2pPr>
            <a:lvl3pPr marL="1219170" indent="0">
              <a:buNone/>
              <a:defRPr sz="2133"/>
            </a:lvl3pPr>
            <a:lvl4pPr marL="1828754" indent="0">
              <a:buNone/>
              <a:defRPr sz="2133"/>
            </a:lvl4pPr>
            <a:lvl5pPr marL="2438339" indent="0">
              <a:buNone/>
              <a:defRPr sz="2133"/>
            </a:lvl5pPr>
            <a:lvl6pPr marL="3047924" indent="0">
              <a:buNone/>
              <a:defRPr sz="2133"/>
            </a:lvl6pPr>
            <a:lvl7pPr marL="3657509" indent="0">
              <a:buNone/>
              <a:defRPr sz="2133"/>
            </a:lvl7pPr>
            <a:lvl8pPr marL="4267093" indent="0">
              <a:buNone/>
              <a:defRPr sz="2133"/>
            </a:lvl8pPr>
            <a:lvl9pPr marL="4876678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7083" y="3702755"/>
            <a:ext cx="8028517" cy="2731911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315538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2275959" y="3951112"/>
            <a:ext cx="3975811" cy="4278489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2283" y="5983110"/>
            <a:ext cx="11379200" cy="200942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283" y="914401"/>
            <a:ext cx="11379200" cy="48203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205883" y="8229601"/>
            <a:ext cx="2133600" cy="48683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333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2283" y="8229601"/>
            <a:ext cx="10058400" cy="48683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33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12700">
              <a:lnSpc>
                <a:spcPts val="1750"/>
              </a:lnSpc>
            </a:pPr>
            <a:r>
              <a:rPr lang="en-US" spc="-15"/>
              <a:t> </a:t>
            </a:r>
            <a:endParaRPr lang="en-US" spc="-1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17601" y="7437968"/>
            <a:ext cx="1522993" cy="8932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267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38100">
              <a:lnSpc>
                <a:spcPts val="1750"/>
              </a:lnSpc>
            </a:pPr>
            <a:fld id="{81D60167-4931-47E6-BA6A-407CBD079E47}" type="slidenum">
              <a:rPr lang="en-ID" spc="-10" smtClean="0"/>
              <a:t>‹#›</a:t>
            </a:fld>
            <a:endParaRPr lang="en-ID" spc="-10" dirty="0"/>
          </a:p>
        </p:txBody>
      </p:sp>
    </p:spTree>
    <p:extLst>
      <p:ext uri="{BB962C8B-B14F-4D97-AF65-F5344CB8AC3E}">
        <p14:creationId xmlns:p14="http://schemas.microsoft.com/office/powerpoint/2010/main" val="1910415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  <p:sldLayoutId id="2147483722" r:id="rId18"/>
  </p:sldLayoutIdLst>
  <p:txStyles>
    <p:titleStyle>
      <a:lvl1pPr algn="l" defTabSz="609585" rtl="0" eaLnBrk="1" latinLnBrk="0" hangingPunct="1">
        <a:spcBef>
          <a:spcPct val="0"/>
        </a:spcBef>
        <a:buNone/>
        <a:defRPr sz="48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80990" indent="-380990" algn="l" defTabSz="609585" rtl="0" eaLnBrk="1" latinLnBrk="0" hangingPunct="1">
        <a:spcBef>
          <a:spcPct val="20000"/>
        </a:spcBef>
        <a:spcAft>
          <a:spcPts val="8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667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spcAft>
          <a:spcPts val="8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600160" indent="-380990" algn="l" defTabSz="609585" rtl="0" eaLnBrk="1" latinLnBrk="0" hangingPunct="1">
        <a:spcBef>
          <a:spcPct val="20000"/>
        </a:spcBef>
        <a:spcAft>
          <a:spcPts val="8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133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2057349" indent="-228594" algn="l" defTabSz="609585" rtl="0" eaLnBrk="1" latinLnBrk="0" hangingPunct="1">
        <a:spcBef>
          <a:spcPct val="20000"/>
        </a:spcBef>
        <a:spcAft>
          <a:spcPts val="8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67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666933" indent="-228594" algn="l" defTabSz="609585" rtl="0" eaLnBrk="1" latinLnBrk="0" hangingPunct="1">
        <a:spcBef>
          <a:spcPct val="20000"/>
        </a:spcBef>
        <a:spcAft>
          <a:spcPts val="8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67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spcAft>
          <a:spcPts val="8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67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spcAft>
          <a:spcPts val="8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67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spcAft>
          <a:spcPts val="8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67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spcAft>
          <a:spcPts val="8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67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2F773-8DEE-E004-F262-497F36423E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800" y="1219200"/>
            <a:ext cx="14300200" cy="2215991"/>
          </a:xfrm>
        </p:spPr>
        <p:txBody>
          <a:bodyPr/>
          <a:lstStyle/>
          <a:p>
            <a:pPr algn="ctr"/>
            <a:r>
              <a:rPr kumimoji="0" lang="en-US" sz="7200" b="1" i="0" u="none" strike="noStrike" kern="0" cap="none" spc="-7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  <a:cs typeface="Consolas"/>
              </a:rPr>
              <a:t>Deep Learning for Emotion </a:t>
            </a:r>
            <a:r>
              <a:rPr kumimoji="0" lang="en-US" sz="7200" b="1" i="0" u="none" strike="noStrike" kern="0" cap="none" spc="-394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  <a:cs typeface="Consolas"/>
              </a:rPr>
              <a:t> </a:t>
            </a:r>
            <a:r>
              <a:rPr kumimoji="0" lang="en-US" sz="7200" b="1" i="0" u="none" strike="noStrike" kern="0" cap="none" spc="-7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  <a:cs typeface="Consolas"/>
              </a:rPr>
              <a:t>Recognition</a:t>
            </a:r>
            <a:r>
              <a:rPr kumimoji="0" lang="en-US" sz="7200" b="1" i="0" u="none" strike="noStrike" kern="0" cap="none" spc="-8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  <a:cs typeface="Consolas"/>
              </a:rPr>
              <a:t> </a:t>
            </a:r>
            <a:r>
              <a:rPr kumimoji="0" lang="en-US" sz="7200" b="1" i="0" u="none" strike="noStrike" kern="0" cap="none" spc="-7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  <a:cs typeface="Consolas"/>
              </a:rPr>
              <a:t>in Cartoons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A87EF1-3C5C-0B98-A47F-9A0109A53219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0185402" y="6081068"/>
            <a:ext cx="5486398" cy="201106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Shubham Kumar (00815007721)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Abhishek Sharma (00115007721)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Arjun Sharma (00415007721)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CB838FC-6948-4117-9C00-E5785B097DE6}"/>
              </a:ext>
            </a:extLst>
          </p:cNvPr>
          <p:cNvSpPr txBox="1">
            <a:spLocks/>
          </p:cNvSpPr>
          <p:nvPr/>
        </p:nvSpPr>
        <p:spPr>
          <a:xfrm>
            <a:off x="1117600" y="6297640"/>
            <a:ext cx="4953000" cy="160063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380990" indent="-380990" algn="l" defTabSz="609585" rtl="0" eaLnBrk="1" latinLnBrk="0" hangingPunct="1"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667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990575" indent="-380990" algn="l" defTabSz="609585" rtl="0" eaLnBrk="1" latinLnBrk="0" hangingPunct="1"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600160" indent="-380990" algn="l" defTabSz="609585" rtl="0" eaLnBrk="1" latinLnBrk="0" hangingPunct="1"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133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2057349" indent="-228594" algn="l" defTabSz="609585" rtl="0" eaLnBrk="1" latinLnBrk="0" hangingPunct="1"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67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666933" indent="-228594" algn="l" defTabSz="609585" rtl="0" eaLnBrk="1" latinLnBrk="0" hangingPunct="1"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67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67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67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67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67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Under the guidance of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Ms.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</a:rPr>
              <a:t>Preeti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</a:rPr>
              <a:t>Sehrawat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Assistant Professor </a:t>
            </a:r>
          </a:p>
        </p:txBody>
      </p:sp>
    </p:spTree>
    <p:extLst>
      <p:ext uri="{BB962C8B-B14F-4D97-AF65-F5344CB8AC3E}">
        <p14:creationId xmlns:p14="http://schemas.microsoft.com/office/powerpoint/2010/main" val="217521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30179"/>
            <a:ext cx="8128000" cy="81280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791700" y="1371600"/>
            <a:ext cx="4800600" cy="6400800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  <p:sp>
        <p:nvSpPr>
          <p:cNvPr id="5" name="object 5"/>
          <p:cNvSpPr txBox="1"/>
          <p:nvPr/>
        </p:nvSpPr>
        <p:spPr>
          <a:xfrm>
            <a:off x="486410" y="8468693"/>
            <a:ext cx="124460" cy="2451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50" spc="-20" dirty="0">
                <a:solidFill>
                  <a:srgbClr val="BB93E1"/>
                </a:solidFill>
                <a:latin typeface="Consolas"/>
                <a:cs typeface="Consolas"/>
              </a:rPr>
              <a:t>2</a:t>
            </a:r>
            <a:endParaRPr sz="1450" dirty="0">
              <a:latin typeface="Consolas"/>
              <a:cs typeface="Consola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95960" y="8558179"/>
            <a:ext cx="74320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0560" algn="l"/>
                <a:tab pos="1000125" algn="l"/>
                <a:tab pos="1987550" algn="l"/>
              </a:tabLst>
            </a:pPr>
            <a:r>
              <a:rPr sz="2400" i="1" spc="-305" dirty="0">
                <a:latin typeface="Arial"/>
                <a:cs typeface="Arial"/>
              </a:rPr>
              <a:t>Tom	&amp;	</a:t>
            </a:r>
            <a:r>
              <a:rPr sz="2400" i="1" spc="225" dirty="0">
                <a:latin typeface="Arial"/>
                <a:cs typeface="Arial"/>
              </a:rPr>
              <a:t>Jerry	</a:t>
            </a:r>
            <a:r>
              <a:rPr sz="2400" spc="-25" dirty="0">
                <a:latin typeface="Consolas"/>
                <a:cs typeface="Consolas"/>
              </a:rPr>
              <a:t>©</a:t>
            </a:r>
            <a:r>
              <a:rPr sz="2400" spc="-40" dirty="0">
                <a:latin typeface="Consolas"/>
                <a:cs typeface="Consolas"/>
              </a:rPr>
              <a:t> </a:t>
            </a:r>
            <a:r>
              <a:rPr sz="2400" spc="-25" dirty="0">
                <a:latin typeface="Consolas"/>
                <a:cs typeface="Consolas"/>
              </a:rPr>
              <a:t>Warner</a:t>
            </a:r>
            <a:r>
              <a:rPr sz="2400" spc="-40" dirty="0">
                <a:latin typeface="Consolas"/>
                <a:cs typeface="Consolas"/>
              </a:rPr>
              <a:t> </a:t>
            </a:r>
            <a:r>
              <a:rPr sz="2400" spc="-25" dirty="0">
                <a:latin typeface="Consolas"/>
                <a:cs typeface="Consolas"/>
              </a:rPr>
              <a:t>Bros.</a:t>
            </a:r>
            <a:r>
              <a:rPr sz="2400" spc="-40" dirty="0">
                <a:latin typeface="Consolas"/>
                <a:cs typeface="Consolas"/>
              </a:rPr>
              <a:t> </a:t>
            </a:r>
            <a:r>
              <a:rPr sz="2400" spc="-25" dirty="0">
                <a:latin typeface="Consolas"/>
                <a:cs typeface="Consolas"/>
              </a:rPr>
              <a:t>Entertainment,</a:t>
            </a:r>
            <a:r>
              <a:rPr sz="2400" spc="-40" dirty="0">
                <a:latin typeface="Consolas"/>
                <a:cs typeface="Consolas"/>
              </a:rPr>
              <a:t> </a:t>
            </a:r>
            <a:r>
              <a:rPr sz="2400" spc="-25" dirty="0">
                <a:latin typeface="Consolas"/>
                <a:cs typeface="Consolas"/>
              </a:rPr>
              <a:t>Inc</a:t>
            </a:r>
            <a:endParaRPr sz="24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  <p:sp>
        <p:nvSpPr>
          <p:cNvPr id="4" name="object 4"/>
          <p:cNvSpPr txBox="1"/>
          <p:nvPr/>
        </p:nvSpPr>
        <p:spPr>
          <a:xfrm>
            <a:off x="990600" y="8354378"/>
            <a:ext cx="124460" cy="2451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50" spc="-20" dirty="0">
                <a:solidFill>
                  <a:srgbClr val="BB93E1"/>
                </a:solidFill>
                <a:latin typeface="Consolas"/>
                <a:cs typeface="Consolas"/>
              </a:rPr>
              <a:t>2</a:t>
            </a:r>
            <a:endParaRPr sz="1450" dirty="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15060" y="8502015"/>
            <a:ext cx="74320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0560" algn="l"/>
                <a:tab pos="1000125" algn="l"/>
                <a:tab pos="1987550" algn="l"/>
              </a:tabLst>
            </a:pPr>
            <a:r>
              <a:rPr sz="2400" i="1" spc="-305" dirty="0">
                <a:solidFill>
                  <a:schemeClr val="bg1"/>
                </a:solidFill>
                <a:latin typeface="Arial"/>
                <a:cs typeface="Arial"/>
              </a:rPr>
              <a:t>Tom	&amp;	</a:t>
            </a:r>
            <a:r>
              <a:rPr sz="2400" i="1" spc="225" dirty="0">
                <a:solidFill>
                  <a:schemeClr val="bg1"/>
                </a:solidFill>
                <a:latin typeface="Arial"/>
                <a:cs typeface="Arial"/>
              </a:rPr>
              <a:t>Jerry	</a:t>
            </a:r>
            <a:r>
              <a:rPr sz="2400" spc="-25" dirty="0">
                <a:solidFill>
                  <a:schemeClr val="bg1"/>
                </a:solidFill>
                <a:latin typeface="Consolas"/>
                <a:cs typeface="Consolas"/>
              </a:rPr>
              <a:t>©</a:t>
            </a:r>
            <a:r>
              <a:rPr sz="2400" spc="-40" dirty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sz="2400" spc="-25" dirty="0">
                <a:solidFill>
                  <a:schemeClr val="bg1"/>
                </a:solidFill>
                <a:latin typeface="Consolas"/>
                <a:cs typeface="Consolas"/>
              </a:rPr>
              <a:t>Warner</a:t>
            </a:r>
            <a:r>
              <a:rPr sz="2400" spc="-40" dirty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sz="2400" spc="-25" dirty="0">
                <a:solidFill>
                  <a:schemeClr val="bg1"/>
                </a:solidFill>
                <a:latin typeface="Consolas"/>
                <a:cs typeface="Consolas"/>
              </a:rPr>
              <a:t>Bros.</a:t>
            </a:r>
            <a:r>
              <a:rPr sz="2400" spc="-40" dirty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sz="2400" spc="-25" dirty="0">
                <a:solidFill>
                  <a:schemeClr val="bg1"/>
                </a:solidFill>
                <a:latin typeface="Consolas"/>
                <a:cs typeface="Consolas"/>
              </a:rPr>
              <a:t>Entertainment,</a:t>
            </a:r>
            <a:r>
              <a:rPr sz="2400" spc="-40" dirty="0">
                <a:solidFill>
                  <a:schemeClr val="bg1"/>
                </a:solidFill>
                <a:latin typeface="Consolas"/>
                <a:cs typeface="Consolas"/>
              </a:rPr>
              <a:t> </a:t>
            </a:r>
            <a:r>
              <a:rPr sz="2400" spc="-25" dirty="0">
                <a:solidFill>
                  <a:schemeClr val="bg1"/>
                </a:solidFill>
                <a:latin typeface="Consolas"/>
                <a:cs typeface="Consolas"/>
              </a:rPr>
              <a:t>Inc</a:t>
            </a:r>
            <a:endParaRPr sz="240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05692" y="4010660"/>
            <a:ext cx="644461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b="1" spc="-75" dirty="0">
                <a:latin typeface="Consolas"/>
                <a:cs typeface="Consolas"/>
              </a:rPr>
              <a:t>Dataset</a:t>
            </a:r>
            <a:r>
              <a:rPr sz="7200" b="1" spc="-125" dirty="0">
                <a:latin typeface="Consolas"/>
                <a:cs typeface="Consolas"/>
              </a:rPr>
              <a:t> </a:t>
            </a:r>
            <a:r>
              <a:rPr sz="7200" b="1" spc="-75" dirty="0">
                <a:latin typeface="Consolas"/>
                <a:cs typeface="Consolas"/>
              </a:rPr>
              <a:t>Stats</a:t>
            </a:r>
            <a:endParaRPr sz="72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600" y="533400"/>
            <a:ext cx="25654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20" dirty="0">
                <a:latin typeface="Consolas"/>
                <a:cs typeface="Consolas"/>
              </a:rPr>
              <a:t>Dataset</a:t>
            </a:r>
            <a:r>
              <a:rPr sz="2800" b="1" spc="-85" dirty="0">
                <a:latin typeface="Consolas"/>
                <a:cs typeface="Consolas"/>
              </a:rPr>
              <a:t> </a:t>
            </a:r>
            <a:r>
              <a:rPr sz="2800" b="1" spc="-20" dirty="0">
                <a:latin typeface="Consolas"/>
                <a:cs typeface="Consolas"/>
              </a:rPr>
              <a:t>Stats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90600" y="2634138"/>
            <a:ext cx="139192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10565" algn="l"/>
              </a:tabLst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—	In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total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about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1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  <a:cs typeface="Consolas"/>
              </a:rPr>
              <a:t>159,035</a:t>
            </a:r>
            <a:r>
              <a:rPr kumimoji="0" lang="en-US" sz="4000" b="1" i="0" u="none" strike="noStrike" kern="0" cap="none" spc="-5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  <a:cs typeface="Consolas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images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segmented.</a:t>
            </a:r>
            <a:endParaRPr spc="-4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11"/>
          </p:nvPr>
        </p:nvSpPr>
        <p:spPr>
          <a:xfrm>
            <a:off x="912283" y="8229601"/>
            <a:ext cx="10058400" cy="218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>
                <a:solidFill>
                  <a:schemeClr val="tx1"/>
                </a:solidFill>
              </a:rPr>
              <a:t> </a:t>
            </a:r>
            <a:endParaRPr spc="-15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7900" y="3567868"/>
            <a:ext cx="13766800" cy="361650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09700" marR="5080" indent="-698500">
              <a:lnSpc>
                <a:spcPct val="100000"/>
              </a:lnSpc>
              <a:spcBef>
                <a:spcPts val="100"/>
              </a:spcBef>
              <a:tabLst>
                <a:tab pos="1409065" algn="l"/>
                <a:tab pos="9364345" algn="l"/>
                <a:tab pos="9912985" algn="l"/>
                <a:tab pos="11558905" algn="l"/>
                <a:tab pos="12656185" algn="l"/>
              </a:tabLst>
            </a:pPr>
            <a:r>
              <a:rPr sz="4000" spc="-40" dirty="0">
                <a:latin typeface="Consolas"/>
                <a:cs typeface="Consolas"/>
              </a:rPr>
              <a:t>—	For about ~64 episodes. </a:t>
            </a:r>
            <a:r>
              <a:rPr sz="4000" i="1" spc="-175" dirty="0">
                <a:latin typeface="Arial"/>
                <a:cs typeface="Arial"/>
              </a:rPr>
              <a:t>(Tom</a:t>
            </a:r>
            <a:r>
              <a:rPr sz="4000" i="1" dirty="0">
                <a:latin typeface="Arial"/>
                <a:cs typeface="Arial"/>
              </a:rPr>
              <a:t>	</a:t>
            </a:r>
            <a:r>
              <a:rPr sz="4000" i="1" spc="-509" dirty="0">
                <a:latin typeface="Arial"/>
                <a:cs typeface="Arial"/>
              </a:rPr>
              <a:t>&amp;</a:t>
            </a:r>
            <a:r>
              <a:rPr sz="4000" i="1" dirty="0">
                <a:latin typeface="Arial"/>
                <a:cs typeface="Arial"/>
              </a:rPr>
              <a:t>	</a:t>
            </a:r>
            <a:r>
              <a:rPr sz="4000" i="1" spc="380" dirty="0">
                <a:latin typeface="Arial"/>
                <a:cs typeface="Arial"/>
              </a:rPr>
              <a:t>Jerry</a:t>
            </a:r>
            <a:r>
              <a:rPr sz="4000" i="1" dirty="0">
                <a:latin typeface="Arial"/>
                <a:cs typeface="Arial"/>
              </a:rPr>
              <a:t>	</a:t>
            </a:r>
            <a:r>
              <a:rPr sz="4000" i="1" spc="10" dirty="0">
                <a:latin typeface="Arial"/>
                <a:cs typeface="Arial"/>
              </a:rPr>
              <a:t>has</a:t>
            </a:r>
            <a:r>
              <a:rPr sz="4000" i="1" dirty="0">
                <a:latin typeface="Arial"/>
                <a:cs typeface="Arial"/>
              </a:rPr>
              <a:t>	</a:t>
            </a:r>
            <a:r>
              <a:rPr sz="4000" i="1" spc="180" dirty="0">
                <a:latin typeface="Arial"/>
                <a:cs typeface="Arial"/>
              </a:rPr>
              <a:t>over  </a:t>
            </a:r>
            <a:r>
              <a:rPr sz="4000" i="1" spc="155" dirty="0">
                <a:latin typeface="Arial"/>
                <a:cs typeface="Arial"/>
              </a:rPr>
              <a:t>100)</a:t>
            </a:r>
            <a:endParaRPr sz="4000" dirty="0">
              <a:latin typeface="Arial"/>
              <a:cs typeface="Arial"/>
            </a:endParaRPr>
          </a:p>
          <a:p>
            <a:pPr marL="711200" marR="155575" indent="-698500">
              <a:lnSpc>
                <a:spcPct val="120800"/>
              </a:lnSpc>
              <a:spcBef>
                <a:spcPts val="1500"/>
              </a:spcBef>
              <a:tabLst>
                <a:tab pos="710565" algn="l"/>
              </a:tabLst>
            </a:pPr>
            <a:r>
              <a:rPr sz="4000" spc="-40" dirty="0">
                <a:latin typeface="Consolas"/>
                <a:cs typeface="Consolas"/>
              </a:rPr>
              <a:t>—	Selected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around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400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images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for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each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character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&amp; </a:t>
            </a:r>
            <a:r>
              <a:rPr sz="4000" spc="-218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emotion, (angry, happy, surprise) for training </a:t>
            </a:r>
            <a:r>
              <a:rPr sz="4000" spc="-218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and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testing.</a:t>
            </a:r>
            <a:endParaRPr sz="4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02372" y="4010660"/>
            <a:ext cx="1385125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b="1" spc="-75" dirty="0">
                <a:latin typeface="Consolas"/>
                <a:cs typeface="Consolas"/>
              </a:rPr>
              <a:t>Convolutional</a:t>
            </a:r>
            <a:r>
              <a:rPr sz="7200" b="1" spc="-70" dirty="0">
                <a:latin typeface="Consolas"/>
                <a:cs typeface="Consolas"/>
              </a:rPr>
              <a:t> </a:t>
            </a:r>
            <a:r>
              <a:rPr sz="7200" b="1" spc="-75" dirty="0">
                <a:latin typeface="Consolas"/>
                <a:cs typeface="Consolas"/>
              </a:rPr>
              <a:t>Nerual</a:t>
            </a:r>
            <a:r>
              <a:rPr sz="7200" b="1" spc="-70" dirty="0">
                <a:latin typeface="Consolas"/>
                <a:cs typeface="Consolas"/>
              </a:rPr>
              <a:t> </a:t>
            </a:r>
            <a:r>
              <a:rPr sz="7200" b="1" spc="-75" dirty="0">
                <a:latin typeface="Consolas"/>
                <a:cs typeface="Consolas"/>
              </a:rPr>
              <a:t>Network</a:t>
            </a:r>
            <a:endParaRPr sz="72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009900"/>
            <a:ext cx="16256000" cy="31242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600" y="533400"/>
            <a:ext cx="54610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20" dirty="0">
                <a:latin typeface="Consolas"/>
                <a:cs typeface="Consolas"/>
              </a:rPr>
              <a:t>Convolutional</a:t>
            </a:r>
            <a:r>
              <a:rPr sz="2800" b="1" spc="-40" dirty="0">
                <a:latin typeface="Consolas"/>
                <a:cs typeface="Consolas"/>
              </a:rPr>
              <a:t> </a:t>
            </a:r>
            <a:r>
              <a:rPr sz="2800" b="1" spc="-20" dirty="0">
                <a:latin typeface="Consolas"/>
                <a:cs typeface="Consolas"/>
              </a:rPr>
              <a:t>Nerual</a:t>
            </a:r>
            <a:r>
              <a:rPr sz="2800" b="1" spc="-40" dirty="0">
                <a:latin typeface="Consolas"/>
                <a:cs typeface="Consolas"/>
              </a:rPr>
              <a:t> </a:t>
            </a:r>
            <a:r>
              <a:rPr sz="2800" b="1" spc="-20" dirty="0">
                <a:latin typeface="Consolas"/>
                <a:cs typeface="Consolas"/>
              </a:rPr>
              <a:t>Network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31010" y="2161494"/>
            <a:ext cx="12793980" cy="144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11200" marR="5080" indent="-698500">
              <a:lnSpc>
                <a:spcPct val="120800"/>
              </a:lnSpc>
              <a:spcBef>
                <a:spcPts val="100"/>
              </a:spcBef>
              <a:tabLst>
                <a:tab pos="710565" algn="l"/>
              </a:tabLst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—	In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recent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years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CNN's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produced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great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results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in </a:t>
            </a:r>
            <a:r>
              <a:rPr kumimoji="0" lang="en-US" sz="4000" b="0" i="0" u="none" strike="noStrike" kern="0" cap="none" spc="-218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image</a:t>
            </a:r>
            <a:r>
              <a:rPr kumimoji="0" lang="en-US" sz="4000" b="0" i="0" u="none" strike="noStrike" kern="0" cap="none" spc="-4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&amp;</a:t>
            </a:r>
            <a:r>
              <a:rPr kumimoji="0" lang="en-US" sz="4000" b="0" i="0" u="none" strike="noStrike" kern="0" cap="none" spc="-4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object</a:t>
            </a:r>
            <a:r>
              <a:rPr kumimoji="0" lang="en-US" sz="4000" b="0" i="0" u="none" strike="noStrike" kern="0" cap="none" spc="-4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recognition.</a:t>
            </a:r>
            <a:endParaRPr spc="-4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11"/>
          </p:nvPr>
        </p:nvSpPr>
        <p:spPr>
          <a:xfrm>
            <a:off x="912283" y="8229601"/>
            <a:ext cx="10058400" cy="218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>
                <a:solidFill>
                  <a:schemeClr val="tx1"/>
                </a:solidFill>
              </a:rPr>
              <a:t> </a:t>
            </a:r>
            <a:endParaRPr spc="-15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731010" y="3810000"/>
            <a:ext cx="12793980" cy="3162300"/>
          </a:xfrm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marL="697865" marR="815340" indent="-697865">
              <a:lnSpc>
                <a:spcPct val="100000"/>
              </a:lnSpc>
              <a:spcBef>
                <a:spcPts val="1100"/>
              </a:spcBef>
              <a:buChar char="—"/>
              <a:tabLst>
                <a:tab pos="6978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The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CNN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is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used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for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this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project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to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learn</a:t>
            </a:r>
            <a:endParaRPr sz="4000" dirty="0">
              <a:latin typeface="Consolas"/>
              <a:cs typeface="Consolas"/>
            </a:endParaRPr>
          </a:p>
          <a:p>
            <a:pPr marR="939800" algn="ctr">
              <a:lnSpc>
                <a:spcPct val="100000"/>
              </a:lnSpc>
              <a:spcBef>
                <a:spcPts val="1000"/>
              </a:spcBef>
              <a:tabLst>
                <a:tab pos="3839845" algn="l"/>
                <a:tab pos="5485765" algn="l"/>
                <a:tab pos="7680325" algn="l"/>
              </a:tabLst>
            </a:pPr>
            <a:r>
              <a:rPr sz="4000" b="1" spc="-40" dirty="0">
                <a:latin typeface="Consolas"/>
                <a:cs typeface="Consolas"/>
              </a:rPr>
              <a:t>features</a:t>
            </a:r>
            <a:r>
              <a:rPr sz="4000" b="1" spc="-35" dirty="0">
                <a:latin typeface="Consolas"/>
                <a:cs typeface="Consolas"/>
              </a:rPr>
              <a:t> </a:t>
            </a:r>
            <a:r>
              <a:rPr sz="4000" i="1" spc="385" dirty="0">
                <a:latin typeface="Trebuchet MS"/>
                <a:cs typeface="Trebuchet MS"/>
              </a:rPr>
              <a:t>(eg.	</a:t>
            </a:r>
            <a:r>
              <a:rPr sz="4000" i="1" spc="240" dirty="0">
                <a:latin typeface="Trebuchet MS"/>
                <a:cs typeface="Trebuchet MS"/>
              </a:rPr>
              <a:t>smile	</a:t>
            </a:r>
            <a:r>
              <a:rPr sz="4000" i="1" spc="325" dirty="0">
                <a:latin typeface="Trebuchet MS"/>
                <a:cs typeface="Trebuchet MS"/>
              </a:rPr>
              <a:t>angles,	</a:t>
            </a:r>
            <a:r>
              <a:rPr sz="4000" i="1" spc="100" dirty="0">
                <a:latin typeface="Trebuchet MS"/>
                <a:cs typeface="Trebuchet MS"/>
              </a:rPr>
              <a:t>eyebrows)</a:t>
            </a:r>
            <a:r>
              <a:rPr sz="4000" spc="100" dirty="0">
                <a:latin typeface="Consolas"/>
                <a:cs typeface="Consolas"/>
              </a:rPr>
              <a:t>.</a:t>
            </a:r>
            <a:endParaRPr sz="4000" dirty="0">
              <a:latin typeface="Consolas"/>
              <a:cs typeface="Consolas"/>
            </a:endParaRPr>
          </a:p>
          <a:p>
            <a:pPr marL="711200" marR="5080" indent="-698500">
              <a:lnSpc>
                <a:spcPct val="120800"/>
              </a:lnSpc>
              <a:spcBef>
                <a:spcPts val="1500"/>
              </a:spcBef>
              <a:buChar char="—"/>
              <a:tabLst>
                <a:tab pos="7105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Framework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for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DL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used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was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Keras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+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TensorFlow </a:t>
            </a:r>
            <a:r>
              <a:rPr sz="4000" spc="-218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backend.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(Keras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also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works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with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Theano)</a:t>
            </a:r>
            <a:endParaRPr sz="4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600" y="533400"/>
            <a:ext cx="55372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20" dirty="0">
                <a:latin typeface="Consolas"/>
                <a:cs typeface="Consolas"/>
              </a:rPr>
              <a:t>Convolutional</a:t>
            </a:r>
            <a:r>
              <a:rPr sz="2800" b="1" spc="-40" dirty="0">
                <a:latin typeface="Consolas"/>
                <a:cs typeface="Consolas"/>
              </a:rPr>
              <a:t> </a:t>
            </a:r>
            <a:r>
              <a:rPr sz="2800" b="1" spc="-20" dirty="0">
                <a:latin typeface="Consolas"/>
                <a:cs typeface="Consolas"/>
              </a:rPr>
              <a:t>Nerual</a:t>
            </a:r>
            <a:r>
              <a:rPr sz="2800" b="1" spc="-40" dirty="0">
                <a:latin typeface="Consolas"/>
                <a:cs typeface="Consolas"/>
              </a:rPr>
              <a:t> </a:t>
            </a:r>
            <a:r>
              <a:rPr sz="2800" b="1" spc="-20" dirty="0">
                <a:latin typeface="Consolas"/>
                <a:cs typeface="Consolas"/>
              </a:rPr>
              <a:t>Network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39849" y="2293251"/>
            <a:ext cx="8235951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10565" algn="l"/>
              </a:tabLst>
            </a:pP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—	No</a:t>
            </a:r>
            <a:r>
              <a:rPr kumimoji="0" lang="en-IN" sz="4000" b="0" i="0" u="none" strike="noStrike" kern="0" cap="none" spc="-8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pre-trained</a:t>
            </a:r>
            <a:r>
              <a:rPr kumimoji="0" lang="en-IN" sz="4000" b="0" i="0" u="none" strike="noStrike" kern="0" cap="none" spc="-8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network.</a:t>
            </a:r>
            <a:endParaRPr spc="-4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11"/>
          </p:nvPr>
        </p:nvSpPr>
        <p:spPr>
          <a:xfrm>
            <a:off x="912283" y="8229601"/>
            <a:ext cx="10058400" cy="218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>
                <a:solidFill>
                  <a:schemeClr val="tx1"/>
                </a:solidFill>
              </a:rPr>
              <a:t> </a:t>
            </a:r>
            <a:endParaRPr spc="-15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39849" y="3098800"/>
            <a:ext cx="13342619" cy="4089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09700" marR="129539" indent="-698500">
              <a:lnSpc>
                <a:spcPct val="120800"/>
              </a:lnSpc>
              <a:spcBef>
                <a:spcPts val="100"/>
              </a:spcBef>
              <a:tabLst>
                <a:tab pos="1409065" algn="l"/>
              </a:tabLst>
            </a:pPr>
            <a:r>
              <a:rPr sz="4000" spc="-40" dirty="0">
                <a:latin typeface="Consolas"/>
                <a:cs typeface="Consolas"/>
              </a:rPr>
              <a:t>—	Inception-V3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predicts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Tom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&amp;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Jerry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as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'comic </a:t>
            </a:r>
            <a:r>
              <a:rPr sz="4000" spc="-218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books'.</a:t>
            </a:r>
            <a:endParaRPr sz="4000" dirty="0">
              <a:latin typeface="Consolas"/>
              <a:cs typeface="Consolas"/>
            </a:endParaRPr>
          </a:p>
          <a:p>
            <a:pPr marL="711200" indent="-698500">
              <a:lnSpc>
                <a:spcPct val="100000"/>
              </a:lnSpc>
              <a:spcBef>
                <a:spcPts val="2500"/>
              </a:spcBef>
              <a:buChar char="—"/>
              <a:tabLst>
                <a:tab pos="7105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Images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resized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to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60x60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with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3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channels.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(RGB)</a:t>
            </a:r>
            <a:endParaRPr sz="4000" dirty="0">
              <a:latin typeface="Consolas"/>
              <a:cs typeface="Consolas"/>
            </a:endParaRPr>
          </a:p>
          <a:p>
            <a:pPr marL="711200" marR="5080" indent="-698500">
              <a:lnSpc>
                <a:spcPct val="120800"/>
              </a:lnSpc>
              <a:spcBef>
                <a:spcPts val="1500"/>
              </a:spcBef>
              <a:buChar char="—"/>
              <a:tabLst>
                <a:tab pos="7105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3x3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convolution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&amp;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2x2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max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pooling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with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a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input </a:t>
            </a:r>
            <a:r>
              <a:rPr sz="4000" spc="-218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image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of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size </a:t>
            </a:r>
            <a:r>
              <a:rPr sz="4000" b="1" spc="-40" dirty="0">
                <a:latin typeface="Consolas"/>
                <a:cs typeface="Consolas"/>
              </a:rPr>
              <a:t>60x60x3</a:t>
            </a:r>
            <a:r>
              <a:rPr sz="4000" spc="-40" dirty="0">
                <a:latin typeface="Consolas"/>
                <a:cs typeface="Consolas"/>
              </a:rPr>
              <a:t>.</a:t>
            </a:r>
            <a:endParaRPr sz="4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600" y="533400"/>
            <a:ext cx="56134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20" dirty="0">
                <a:latin typeface="Consolas"/>
                <a:cs typeface="Consolas"/>
              </a:rPr>
              <a:t>Convolutional</a:t>
            </a:r>
            <a:r>
              <a:rPr sz="2800" b="1" spc="-40" dirty="0">
                <a:latin typeface="Consolas"/>
                <a:cs typeface="Consolas"/>
              </a:rPr>
              <a:t> </a:t>
            </a:r>
            <a:r>
              <a:rPr sz="2800" b="1" spc="-20" dirty="0">
                <a:latin typeface="Consolas"/>
                <a:cs typeface="Consolas"/>
              </a:rPr>
              <a:t>Nerual</a:t>
            </a:r>
            <a:r>
              <a:rPr sz="2800" b="1" spc="-40" dirty="0">
                <a:latin typeface="Consolas"/>
                <a:cs typeface="Consolas"/>
              </a:rPr>
              <a:t> </a:t>
            </a:r>
            <a:r>
              <a:rPr sz="2800" b="1" spc="-20" dirty="0">
                <a:latin typeface="Consolas"/>
                <a:cs typeface="Consolas"/>
              </a:rPr>
              <a:t>Network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45210" y="2237964"/>
            <a:ext cx="14165580" cy="144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11200" marR="5080" indent="-698500">
              <a:lnSpc>
                <a:spcPct val="120800"/>
              </a:lnSpc>
              <a:spcBef>
                <a:spcPts val="100"/>
              </a:spcBef>
              <a:tabLst>
                <a:tab pos="710565" algn="l"/>
              </a:tabLst>
            </a:pP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—	3x3</a:t>
            </a:r>
            <a:r>
              <a:rPr kumimoji="0" lang="en-IN" sz="4000" b="0" i="0" u="none" strike="noStrike" kern="0" cap="none" spc="-5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Convolution</a:t>
            </a:r>
            <a:r>
              <a:rPr kumimoji="0" lang="en-IN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&amp;</a:t>
            </a:r>
            <a:r>
              <a:rPr kumimoji="0" lang="en-IN" sz="4000" b="0" i="0" u="none" strike="noStrike" kern="0" cap="none" spc="-5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2x2</a:t>
            </a:r>
            <a:r>
              <a:rPr kumimoji="0" lang="en-IN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Max</a:t>
            </a:r>
            <a:r>
              <a:rPr kumimoji="0" lang="en-IN" sz="4000" b="0" i="0" u="none" strike="noStrike" kern="0" cap="none" spc="-5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Pooling.</a:t>
            </a:r>
            <a:r>
              <a:rPr kumimoji="0" lang="en-IN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(</a:t>
            </a:r>
            <a:r>
              <a:rPr kumimoji="0" lang="en-IN" sz="4000" b="0" i="0" u="none" strike="noStrike" kern="0" cap="none" spc="-40" normalizeH="0" baseline="0" noProof="0" dirty="0" err="1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ReLU</a:t>
            </a: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IN" sz="4000" b="0" i="0" u="none" strike="noStrike" kern="0" cap="none" spc="-218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activation)</a:t>
            </a:r>
            <a:endParaRPr spc="-4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11"/>
          </p:nvPr>
        </p:nvSpPr>
        <p:spPr>
          <a:xfrm>
            <a:off x="912283" y="8229601"/>
            <a:ext cx="10058400" cy="218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>
                <a:solidFill>
                  <a:schemeClr val="tx1"/>
                </a:solidFill>
              </a:rPr>
              <a:t> </a:t>
            </a:r>
            <a:endParaRPr spc="-15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5210" y="3839027"/>
            <a:ext cx="14165580" cy="335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11200" marR="2473960" indent="-698500">
              <a:lnSpc>
                <a:spcPct val="120800"/>
              </a:lnSpc>
              <a:spcBef>
                <a:spcPts val="100"/>
              </a:spcBef>
              <a:buChar char="—"/>
              <a:tabLst>
                <a:tab pos="7105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3x3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Convolution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&amp;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9x9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Max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Pooling.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(ReLU </a:t>
            </a:r>
            <a:r>
              <a:rPr sz="4000" spc="-219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activation)</a:t>
            </a:r>
            <a:endParaRPr sz="4000" dirty="0">
              <a:latin typeface="Consolas"/>
              <a:cs typeface="Consolas"/>
            </a:endParaRPr>
          </a:p>
          <a:p>
            <a:pPr marL="711200" indent="-698500">
              <a:lnSpc>
                <a:spcPct val="100000"/>
              </a:lnSpc>
              <a:spcBef>
                <a:spcPts val="2500"/>
              </a:spcBef>
              <a:buChar char="—"/>
              <a:tabLst>
                <a:tab pos="7105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Fully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connected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layer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of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512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neruons.</a:t>
            </a:r>
            <a:endParaRPr sz="4000" dirty="0">
              <a:latin typeface="Consolas"/>
              <a:cs typeface="Consolas"/>
            </a:endParaRPr>
          </a:p>
          <a:p>
            <a:pPr marL="711200" indent="-698500">
              <a:lnSpc>
                <a:spcPct val="100000"/>
              </a:lnSpc>
              <a:spcBef>
                <a:spcPts val="2500"/>
              </a:spcBef>
              <a:buChar char="—"/>
              <a:tabLst>
                <a:tab pos="7105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Final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output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layer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of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6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neruons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for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each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emotion.</a:t>
            </a:r>
            <a:endParaRPr sz="4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76115" y="4011590"/>
            <a:ext cx="730377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200" b="1" spc="-75" dirty="0">
                <a:latin typeface="Consolas"/>
                <a:cs typeface="Consolas"/>
              </a:rPr>
              <a:t>Algorithm used</a:t>
            </a:r>
            <a:endParaRPr sz="72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74572" y="685800"/>
            <a:ext cx="150685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7200" b="1" spc="-75" dirty="0">
                <a:latin typeface="Consolas"/>
                <a:cs typeface="Consolas"/>
              </a:rPr>
              <a:t>Aim</a:t>
            </a:r>
            <a:endParaRPr sz="72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F5CE0CE1-2BE1-A0D2-F20A-109A3EE67E2B}"/>
              </a:ext>
            </a:extLst>
          </p:cNvPr>
          <p:cNvSpPr txBox="1">
            <a:spLocks/>
          </p:cNvSpPr>
          <p:nvPr/>
        </p:nvSpPr>
        <p:spPr>
          <a:xfrm>
            <a:off x="1668779" y="3822700"/>
            <a:ext cx="12918440" cy="1498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 marR="5080" algn="ctr">
              <a:lnSpc>
                <a:spcPct val="120800"/>
              </a:lnSpc>
              <a:spcBef>
                <a:spcPts val="100"/>
              </a:spcBef>
            </a:pPr>
            <a:r>
              <a:rPr lang="en-US" sz="4000" b="1" spc="-40" dirty="0">
                <a:latin typeface="Consolas"/>
                <a:cs typeface="Consolas"/>
              </a:rPr>
              <a:t>Measure how accurate the program is able to </a:t>
            </a:r>
            <a:r>
              <a:rPr lang="en-US" sz="4000" b="1" spc="-35" dirty="0">
                <a:latin typeface="Consolas"/>
                <a:cs typeface="Consolas"/>
              </a:rPr>
              <a:t> </a:t>
            </a:r>
            <a:r>
              <a:rPr lang="en-US" sz="4000" b="1" spc="-40" dirty="0">
                <a:latin typeface="Consolas"/>
                <a:cs typeface="Consolas"/>
              </a:rPr>
              <a:t>identify</a:t>
            </a:r>
            <a:r>
              <a:rPr lang="en-US" sz="4000" b="1" spc="-50" dirty="0">
                <a:latin typeface="Consolas"/>
                <a:cs typeface="Consolas"/>
              </a:rPr>
              <a:t> </a:t>
            </a:r>
            <a:r>
              <a:rPr lang="en-US" sz="4000" b="1" spc="-40" dirty="0">
                <a:latin typeface="Consolas"/>
                <a:cs typeface="Consolas"/>
              </a:rPr>
              <a:t>an</a:t>
            </a:r>
            <a:r>
              <a:rPr lang="en-US" sz="4000" b="1" spc="-50" dirty="0">
                <a:latin typeface="Consolas"/>
                <a:cs typeface="Consolas"/>
              </a:rPr>
              <a:t> </a:t>
            </a:r>
            <a:r>
              <a:rPr lang="en-US" sz="4000" b="1" spc="-40" dirty="0">
                <a:latin typeface="Consolas"/>
                <a:cs typeface="Consolas"/>
              </a:rPr>
              <a:t>emotion</a:t>
            </a:r>
            <a:r>
              <a:rPr lang="en-US" sz="4000" b="1" spc="-50" dirty="0">
                <a:latin typeface="Consolas"/>
                <a:cs typeface="Consolas"/>
              </a:rPr>
              <a:t> </a:t>
            </a:r>
            <a:r>
              <a:rPr lang="en-US" sz="4000" b="1" spc="-40" dirty="0">
                <a:latin typeface="Consolas"/>
                <a:cs typeface="Consolas"/>
              </a:rPr>
              <a:t>from</a:t>
            </a:r>
            <a:r>
              <a:rPr lang="en-US" sz="4000" b="1" spc="-50" dirty="0">
                <a:latin typeface="Consolas"/>
                <a:cs typeface="Consolas"/>
              </a:rPr>
              <a:t> </a:t>
            </a:r>
            <a:r>
              <a:rPr lang="en-US" sz="4000" b="1" spc="-40" dirty="0">
                <a:latin typeface="Consolas"/>
                <a:cs typeface="Consolas"/>
              </a:rPr>
              <a:t>a</a:t>
            </a:r>
            <a:r>
              <a:rPr lang="en-US" sz="4000" b="1" spc="-50" dirty="0">
                <a:latin typeface="Consolas"/>
                <a:cs typeface="Consolas"/>
              </a:rPr>
              <a:t> </a:t>
            </a:r>
            <a:r>
              <a:rPr lang="en-US" sz="4000" b="1" spc="-40" dirty="0">
                <a:latin typeface="Consolas"/>
                <a:cs typeface="Consolas"/>
              </a:rPr>
              <a:t>given</a:t>
            </a:r>
            <a:r>
              <a:rPr lang="en-US" sz="4000" b="1" spc="-50" dirty="0">
                <a:latin typeface="Consolas"/>
                <a:cs typeface="Consolas"/>
              </a:rPr>
              <a:t> </a:t>
            </a:r>
            <a:r>
              <a:rPr lang="en-US" sz="4000" b="1" spc="-40" dirty="0">
                <a:latin typeface="Consolas"/>
                <a:cs typeface="Consolas"/>
              </a:rPr>
              <a:t>cartoon</a:t>
            </a:r>
            <a:r>
              <a:rPr lang="en-US" sz="4000" b="1" spc="-50" dirty="0">
                <a:latin typeface="Consolas"/>
                <a:cs typeface="Consolas"/>
              </a:rPr>
              <a:t> </a:t>
            </a:r>
            <a:r>
              <a:rPr lang="en-US" sz="4000" b="1" spc="-40" dirty="0">
                <a:latin typeface="Consolas"/>
                <a:cs typeface="Consolas"/>
              </a:rPr>
              <a:t>video.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600" y="533400"/>
            <a:ext cx="27940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800" b="1" spc="-20" dirty="0">
                <a:latin typeface="Consolas"/>
                <a:cs typeface="Consolas"/>
              </a:rPr>
              <a:t>Algorithm Used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90600" y="1828800"/>
            <a:ext cx="13004800" cy="493724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10565" algn="l"/>
              </a:tabLst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The optimization algorithms that are tested and evaluated in the artefact are the following:</a:t>
            </a:r>
            <a:b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</a:br>
            <a:b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</a:b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	▪ Stochastic Gradient Descent (SGD)</a:t>
            </a:r>
            <a:b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</a:b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	▪ </a:t>
            </a: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Adagrad</a:t>
            </a:r>
            <a:b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</a:b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	▪ </a:t>
            </a: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Adadelta</a:t>
            </a:r>
            <a:b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</a:b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	▪ RMSprop</a:t>
            </a:r>
            <a:b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</a:b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	▪ Adam</a:t>
            </a:r>
            <a:endParaRPr spc="-4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11"/>
          </p:nvPr>
        </p:nvSpPr>
        <p:spPr>
          <a:xfrm>
            <a:off x="912283" y="8229601"/>
            <a:ext cx="10058400" cy="218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>
                <a:solidFill>
                  <a:schemeClr val="tx1"/>
                </a:solidFill>
              </a:rPr>
              <a:t> </a:t>
            </a:r>
            <a:endParaRPr spc="-15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86830" y="4010660"/>
            <a:ext cx="348234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b="1" spc="-75" dirty="0">
                <a:latin typeface="Consolas"/>
                <a:cs typeface="Consolas"/>
              </a:rPr>
              <a:t>Results</a:t>
            </a:r>
            <a:endParaRPr sz="72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  <p:extLst>
      <p:ext uri="{BB962C8B-B14F-4D97-AF65-F5344CB8AC3E}">
        <p14:creationId xmlns:p14="http://schemas.microsoft.com/office/powerpoint/2010/main" val="1490215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600" y="533400"/>
            <a:ext cx="167132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20" dirty="0">
                <a:latin typeface="Consolas"/>
                <a:cs typeface="Consolas"/>
              </a:rPr>
              <a:t>Results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77900" y="1959111"/>
            <a:ext cx="130683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10565" algn="l"/>
              </a:tabLst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—	Split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dataset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into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80%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training,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20%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testing.</a:t>
            </a:r>
            <a:endParaRPr spc="-4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11"/>
          </p:nvPr>
        </p:nvSpPr>
        <p:spPr>
          <a:xfrm>
            <a:off x="912283" y="8229601"/>
            <a:ext cx="10058400" cy="218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>
                <a:solidFill>
                  <a:schemeClr val="tx1"/>
                </a:solidFill>
              </a:rPr>
              <a:t> </a:t>
            </a:r>
            <a:endParaRPr spc="-15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7900" y="2755900"/>
            <a:ext cx="14165580" cy="5016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11200" marR="2473960" indent="-698500">
              <a:lnSpc>
                <a:spcPct val="120800"/>
              </a:lnSpc>
              <a:spcBef>
                <a:spcPts val="100"/>
              </a:spcBef>
              <a:buChar char="—"/>
              <a:tabLst>
                <a:tab pos="7105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Trained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network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for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b="1" spc="-40" dirty="0">
                <a:latin typeface="Consolas"/>
                <a:cs typeface="Consolas"/>
              </a:rPr>
              <a:t>50</a:t>
            </a:r>
            <a:r>
              <a:rPr sz="4000" b="1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epochs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on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one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GPU </a:t>
            </a:r>
            <a:r>
              <a:rPr sz="4000" spc="-218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(Nvidia).</a:t>
            </a:r>
            <a:endParaRPr sz="4000" dirty="0">
              <a:latin typeface="Consolas"/>
              <a:cs typeface="Consolas"/>
            </a:endParaRPr>
          </a:p>
          <a:p>
            <a:pPr marL="711200" indent="-698500">
              <a:lnSpc>
                <a:spcPct val="100000"/>
              </a:lnSpc>
              <a:spcBef>
                <a:spcPts val="2500"/>
              </a:spcBef>
              <a:buChar char="—"/>
              <a:tabLst>
                <a:tab pos="7105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Tested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5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optimisers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for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5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runs:</a:t>
            </a:r>
            <a:endParaRPr sz="4000" dirty="0">
              <a:latin typeface="Consolas"/>
              <a:cs typeface="Consolas"/>
            </a:endParaRPr>
          </a:p>
          <a:p>
            <a:pPr marL="1409700" marR="403860" indent="-698500">
              <a:lnSpc>
                <a:spcPct val="120800"/>
              </a:lnSpc>
              <a:spcBef>
                <a:spcPts val="1500"/>
              </a:spcBef>
              <a:tabLst>
                <a:tab pos="1409065" algn="l"/>
              </a:tabLst>
            </a:pPr>
            <a:r>
              <a:rPr sz="4000" spc="-40" dirty="0">
                <a:latin typeface="Consolas"/>
                <a:cs typeface="Consolas"/>
              </a:rPr>
              <a:t>—	Adadelta,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Adagrad,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Adam,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RMSprop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&amp;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Stochastic </a:t>
            </a:r>
            <a:r>
              <a:rPr sz="4000" spc="-218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Gradient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Descent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(SGD)</a:t>
            </a:r>
            <a:endParaRPr sz="4000" dirty="0">
              <a:latin typeface="Consolas"/>
              <a:cs typeface="Consolas"/>
            </a:endParaRPr>
          </a:p>
          <a:p>
            <a:pPr marL="711200" indent="-698500">
              <a:lnSpc>
                <a:spcPct val="100000"/>
              </a:lnSpc>
              <a:spcBef>
                <a:spcPts val="2500"/>
              </a:spcBef>
              <a:buChar char="—"/>
              <a:tabLst>
                <a:tab pos="7105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Hyperparameters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(Layer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size,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Max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pooling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size...)</a:t>
            </a:r>
            <a:endParaRPr sz="40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0910888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600" y="533400"/>
            <a:ext cx="14224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20" dirty="0">
                <a:latin typeface="Consolas"/>
                <a:cs typeface="Consolas"/>
              </a:rPr>
              <a:t>Results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07100" y="2493663"/>
            <a:ext cx="14165580" cy="144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11200" marR="5080" indent="-698500">
              <a:lnSpc>
                <a:spcPct val="120800"/>
              </a:lnSpc>
              <a:spcBef>
                <a:spcPts val="100"/>
              </a:spcBef>
              <a:tabLst>
                <a:tab pos="710565" algn="l"/>
              </a:tabLst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—	The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network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removes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around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20-50%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of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neurons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from </a:t>
            </a:r>
            <a:r>
              <a:rPr kumimoji="0" lang="en-US" sz="4000" b="0" i="0" u="none" strike="noStrike" kern="0" cap="none" spc="-218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the</a:t>
            </a:r>
            <a:r>
              <a:rPr kumimoji="0" lang="en-US" sz="4000" b="0" i="0" u="none" strike="noStrike" kern="0" cap="none" spc="-4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network</a:t>
            </a:r>
            <a:r>
              <a:rPr kumimoji="0" lang="en-US" sz="4000" b="0" i="0" u="none" strike="noStrike" kern="0" cap="none" spc="-4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when</a:t>
            </a:r>
            <a:r>
              <a:rPr kumimoji="0" lang="en-US" sz="4000" b="0" i="0" u="none" strike="noStrike" kern="0" cap="none" spc="-4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training.</a:t>
            </a:r>
            <a:r>
              <a:rPr kumimoji="0" lang="en-US" sz="4000" b="0" i="0" u="none" strike="noStrike" kern="0" cap="none" spc="-4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(Dropout)</a:t>
            </a:r>
            <a:endParaRPr spc="-40" dirty="0"/>
          </a:p>
        </p:txBody>
      </p:sp>
      <p:sp>
        <p:nvSpPr>
          <p:cNvPr id="4" name="object 4"/>
          <p:cNvSpPr txBox="1">
            <a:spLocks noGrp="1"/>
          </p:cNvSpPr>
          <p:nvPr>
            <p:ph idx="1"/>
          </p:nvPr>
        </p:nvSpPr>
        <p:spPr>
          <a:xfrm>
            <a:off x="1319530" y="3228285"/>
            <a:ext cx="13629370" cy="3565079"/>
          </a:xfrm>
          <a:prstGeom prst="rect">
            <a:avLst/>
          </a:prstGeom>
        </p:spPr>
        <p:txBody>
          <a:bodyPr vert="horz" wrap="square" lIns="0" tIns="1066800" rIns="0" bIns="0" rtlCol="0">
            <a:spAutoFit/>
          </a:bodyPr>
          <a:lstStyle/>
          <a:p>
            <a:pPr marL="711200" marR="0" lvl="0" indent="0" defTabSz="914400" eaLnBrk="1" fontAlgn="auto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Tx/>
              <a:buFontTx/>
              <a:buNone/>
              <a:tabLst>
                <a:tab pos="1409065" algn="l"/>
              </a:tabLst>
              <a:defRPr/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—	Prevents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2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overfitting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the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network.</a:t>
            </a:r>
          </a:p>
          <a:p>
            <a:pPr marL="711200" marR="0" lvl="0" indent="-698500" defTabSz="914400" eaLnBrk="1" fontAlgn="auto" latinLnBrk="0" hangingPunct="1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Char char="—"/>
              <a:tabLst>
                <a:tab pos="710565" algn="l"/>
                <a:tab pos="711200" algn="l"/>
              </a:tabLst>
              <a:defRPr/>
            </a:pP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Rmsprop</a:t>
            </a:r>
            <a:r>
              <a:rPr kumimoji="0" lang="en-US" sz="4000" b="0" i="0" u="none" strike="noStrike" kern="0" cap="none" spc="-6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31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overfits</a:t>
            </a:r>
            <a:r>
              <a:rPr kumimoji="0" lang="en-US" sz="4000" b="0" i="0" u="none" strike="noStrike" kern="0" cap="none" spc="-6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the</a:t>
            </a:r>
            <a:r>
              <a:rPr kumimoji="0" lang="en-US" sz="4000" b="0" i="0" u="none" strike="noStrike" kern="0" cap="none" spc="-6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network.</a:t>
            </a:r>
          </a:p>
          <a:p>
            <a:pPr marL="711200" marR="0" lvl="0" indent="-698500" defTabSz="914400" eaLnBrk="1" fontAlgn="auto" latinLnBrk="0" hangingPunct="1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Char char="—"/>
              <a:tabLst>
                <a:tab pos="710565" algn="l"/>
                <a:tab pos="711200" algn="l"/>
              </a:tabLst>
              <a:defRPr/>
            </a:pP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Adadgrad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tends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to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31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underfit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the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network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slightly.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600" y="533400"/>
            <a:ext cx="167132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20" dirty="0">
                <a:latin typeface="Consolas"/>
                <a:cs typeface="Consolas"/>
              </a:rPr>
              <a:t>Results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77900" y="1855883"/>
            <a:ext cx="13616940" cy="144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11200" marR="5080" indent="-698500">
              <a:lnSpc>
                <a:spcPct val="120800"/>
              </a:lnSpc>
              <a:spcBef>
                <a:spcPts val="100"/>
              </a:spcBef>
              <a:tabLst>
                <a:tab pos="710565" algn="l"/>
              </a:tabLst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—	</a:t>
            </a: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Adadelta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&amp;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SGD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optimiser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works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well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with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slight </a:t>
            </a:r>
            <a:r>
              <a:rPr kumimoji="0" lang="en-US" sz="4000" b="0" i="0" u="none" strike="noStrike" kern="0" cap="none" spc="-218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4000" b="0" i="0" u="none" strike="noStrike" kern="0" cap="none" spc="-22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overfitting.</a:t>
            </a:r>
            <a:endParaRPr spc="-22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11"/>
          </p:nvPr>
        </p:nvSpPr>
        <p:spPr>
          <a:xfrm>
            <a:off x="912283" y="8229601"/>
            <a:ext cx="10058400" cy="218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>
                <a:solidFill>
                  <a:schemeClr val="tx1"/>
                </a:solidFill>
              </a:rPr>
              <a:t> </a:t>
            </a:r>
            <a:endParaRPr spc="-15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7900" y="3492500"/>
            <a:ext cx="13766800" cy="3162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11200" marR="1526540" indent="-698500">
              <a:lnSpc>
                <a:spcPct val="120800"/>
              </a:lnSpc>
              <a:spcBef>
                <a:spcPts val="100"/>
              </a:spcBef>
              <a:tabLst>
                <a:tab pos="710565" algn="l"/>
              </a:tabLst>
            </a:pPr>
            <a:r>
              <a:rPr sz="4000" spc="-40" dirty="0">
                <a:latin typeface="Consolas"/>
                <a:cs typeface="Consolas"/>
              </a:rPr>
              <a:t>—	Adam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has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comparable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performance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to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SGD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but </a:t>
            </a:r>
            <a:r>
              <a:rPr sz="4000" spc="-2185" dirty="0">
                <a:latin typeface="Consolas"/>
                <a:cs typeface="Consolas"/>
              </a:rPr>
              <a:t> </a:t>
            </a:r>
            <a:r>
              <a:rPr sz="4000" spc="-280" dirty="0">
                <a:latin typeface="Consolas"/>
                <a:cs typeface="Consolas"/>
              </a:rPr>
              <a:t>underfits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in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some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test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runs.</a:t>
            </a:r>
            <a:endParaRPr sz="4000" dirty="0">
              <a:latin typeface="Consolas"/>
              <a:cs typeface="Consolas"/>
            </a:endParaRPr>
          </a:p>
          <a:p>
            <a:pPr marL="711200">
              <a:lnSpc>
                <a:spcPct val="100000"/>
              </a:lnSpc>
              <a:spcBef>
                <a:spcPts val="2500"/>
              </a:spcBef>
              <a:tabLst>
                <a:tab pos="1409065" algn="l"/>
              </a:tabLst>
            </a:pPr>
            <a:r>
              <a:rPr sz="4000" spc="-40" dirty="0">
                <a:latin typeface="Consolas"/>
                <a:cs typeface="Consolas"/>
              </a:rPr>
              <a:t>—	Adadelta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was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the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best,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but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SGD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was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better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for</a:t>
            </a:r>
            <a:endParaRPr sz="4000" dirty="0">
              <a:latin typeface="Consolas"/>
              <a:cs typeface="Consolas"/>
            </a:endParaRPr>
          </a:p>
          <a:p>
            <a:pPr marL="1409700">
              <a:lnSpc>
                <a:spcPct val="100000"/>
              </a:lnSpc>
              <a:spcBef>
                <a:spcPts val="1000"/>
              </a:spcBef>
            </a:pPr>
            <a:r>
              <a:rPr sz="4000" spc="-40" dirty="0">
                <a:latin typeface="Consolas"/>
                <a:cs typeface="Consolas"/>
              </a:rPr>
              <a:t>3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test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runs.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(Both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achieved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~80%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accuracy)</a:t>
            </a:r>
            <a:endParaRPr sz="4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524000"/>
            <a:ext cx="16256000" cy="6096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2964A0-5E91-3417-CE9B-DAEBE92FA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1766" y="530248"/>
            <a:ext cx="4915368" cy="41532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3FBDDF-0855-8E8D-B99C-540F0AEA1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25934" y="564673"/>
            <a:ext cx="5555152" cy="40844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C510BF-52CA-9E02-72BD-531771812C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86782" y="5290782"/>
            <a:ext cx="6082436" cy="342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3506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5600" y="3724332"/>
            <a:ext cx="6581140" cy="1695336"/>
          </a:xfrm>
          <a:prstGeom prst="rect">
            <a:avLst/>
          </a:prstGeom>
        </p:spPr>
        <p:txBody>
          <a:bodyPr vert="horz" wrap="square" lIns="0" tIns="1143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0"/>
              </a:spcBef>
            </a:pPr>
            <a:r>
              <a:rPr b="1" spc="-40" dirty="0">
                <a:latin typeface="Consolas"/>
                <a:cs typeface="Consolas"/>
              </a:rPr>
              <a:t>~80%</a:t>
            </a:r>
            <a:r>
              <a:rPr b="1" spc="-85" dirty="0">
                <a:latin typeface="Consolas"/>
                <a:cs typeface="Consolas"/>
              </a:rPr>
              <a:t> </a:t>
            </a:r>
            <a:r>
              <a:rPr b="1" spc="-40" dirty="0">
                <a:latin typeface="Consolas"/>
                <a:cs typeface="Consolas"/>
              </a:rPr>
              <a:t>Model</a:t>
            </a:r>
            <a:r>
              <a:rPr b="1" spc="-80" dirty="0">
                <a:latin typeface="Consolas"/>
                <a:cs typeface="Consolas"/>
              </a:rPr>
              <a:t> </a:t>
            </a:r>
            <a:r>
              <a:rPr b="1" spc="-40" dirty="0">
                <a:latin typeface="Consolas"/>
                <a:cs typeface="Consolas"/>
              </a:rPr>
              <a:t>Accuracy</a:t>
            </a:r>
          </a:p>
          <a:p>
            <a:pPr marL="12700">
              <a:lnSpc>
                <a:spcPct val="100000"/>
              </a:lnSpc>
              <a:spcBef>
                <a:spcPts val="800"/>
              </a:spcBef>
            </a:pPr>
            <a:r>
              <a:rPr b="1" spc="-40" dirty="0">
                <a:latin typeface="Consolas"/>
                <a:cs typeface="Consolas"/>
              </a:rPr>
              <a:t>~90%</a:t>
            </a:r>
            <a:r>
              <a:rPr b="1" spc="-75" dirty="0">
                <a:latin typeface="Consolas"/>
                <a:cs typeface="Consolas"/>
              </a:rPr>
              <a:t> </a:t>
            </a:r>
            <a:r>
              <a:rPr b="1" spc="-40" dirty="0">
                <a:latin typeface="Consolas"/>
                <a:cs typeface="Consolas"/>
              </a:rPr>
              <a:t>Model</a:t>
            </a:r>
            <a:r>
              <a:rPr b="1" spc="-75" dirty="0">
                <a:latin typeface="Consolas"/>
                <a:cs typeface="Consolas"/>
              </a:rPr>
              <a:t> </a:t>
            </a:r>
            <a:r>
              <a:rPr b="1" spc="-40" dirty="0">
                <a:latin typeface="Consolas"/>
                <a:cs typeface="Consolas"/>
              </a:rPr>
              <a:t>Loss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1900" y="1041400"/>
            <a:ext cx="5664200" cy="70612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359900" y="1003300"/>
            <a:ext cx="5664200" cy="71374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90600" y="495300"/>
            <a:ext cx="43180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135" dirty="0">
                <a:latin typeface="Consolas"/>
                <a:cs typeface="Consolas"/>
              </a:rPr>
              <a:t>Classification</a:t>
            </a:r>
            <a:r>
              <a:rPr sz="2800" b="1" spc="-45" dirty="0">
                <a:latin typeface="Consolas"/>
                <a:cs typeface="Consolas"/>
              </a:rPr>
              <a:t> </a:t>
            </a:r>
            <a:r>
              <a:rPr sz="2800" b="1" spc="-30" dirty="0">
                <a:latin typeface="Consolas"/>
                <a:cs typeface="Consolas"/>
              </a:rPr>
              <a:t>Results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67317" y="372398"/>
            <a:ext cx="44704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800" b="1" cap="small" spc="170" dirty="0">
                <a:latin typeface="Consolas"/>
                <a:cs typeface="Consolas"/>
              </a:rPr>
              <a:t>P</a:t>
            </a:r>
            <a:r>
              <a:rPr sz="2800" b="1" spc="-20" dirty="0">
                <a:latin typeface="Consolas"/>
                <a:cs typeface="Consolas"/>
              </a:rPr>
              <a:t>otential Applications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67317" y="1571454"/>
            <a:ext cx="46482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10565" algn="l"/>
              </a:tabLst>
            </a:pPr>
            <a:r>
              <a:rPr kumimoji="0" lang="en-IN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—	Animators</a:t>
            </a:r>
            <a:endParaRPr spc="-40" dirty="0"/>
          </a:p>
        </p:txBody>
      </p:sp>
      <p:sp>
        <p:nvSpPr>
          <p:cNvPr id="4" name="object 4"/>
          <p:cNvSpPr txBox="1">
            <a:spLocks noGrp="1"/>
          </p:cNvSpPr>
          <p:nvPr>
            <p:ph idx="1"/>
          </p:nvPr>
        </p:nvSpPr>
        <p:spPr>
          <a:xfrm>
            <a:off x="916763" y="2199831"/>
            <a:ext cx="11379200" cy="5194884"/>
          </a:xfrm>
          <a:prstGeom prst="rect">
            <a:avLst/>
          </a:prstGeom>
        </p:spPr>
        <p:txBody>
          <a:bodyPr vert="horz" wrap="square" lIns="0" tIns="330200" rIns="0" bIns="0" rtlCol="0">
            <a:spAutoFit/>
          </a:bodyPr>
          <a:lstStyle/>
          <a:p>
            <a:pPr marL="1409700" marR="0" lvl="0" indent="-698500" defTabSz="914400" eaLnBrk="1" fontAlgn="auto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Tx/>
              <a:buFontTx/>
              <a:buChar char="—"/>
              <a:tabLst>
                <a:tab pos="1409065" algn="l"/>
                <a:tab pos="1409700" algn="l"/>
              </a:tabLst>
              <a:defRPr/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Automatic</a:t>
            </a:r>
            <a:r>
              <a:rPr kumimoji="0" lang="en-US" sz="4000" b="0" i="0" u="none" strike="noStrike" kern="0" cap="none" spc="-7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reference</a:t>
            </a:r>
            <a:r>
              <a:rPr kumimoji="0" lang="en-US" sz="4000" b="0" i="0" u="none" strike="noStrike" kern="0" cap="none" spc="-7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dataset.</a:t>
            </a:r>
          </a:p>
          <a:p>
            <a:pPr marL="1409700" marR="403860" lvl="0" indent="-698500" defTabSz="914400" eaLnBrk="1" fontAlgn="auto" latinLnBrk="0" hangingPunct="1">
              <a:lnSpc>
                <a:spcPct val="1208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Char char="—"/>
              <a:tabLst>
                <a:tab pos="1409065" algn="l"/>
                <a:tab pos="1409700" algn="l"/>
              </a:tabLst>
              <a:defRPr/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Drawing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-&gt;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Results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of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cartoons</a:t>
            </a:r>
            <a:r>
              <a:rPr kumimoji="0" lang="en-US" sz="4000" b="0" i="0" u="none" strike="noStrike" kern="0" cap="none" spc="-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with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similar </a:t>
            </a:r>
            <a:r>
              <a:rPr kumimoji="0" lang="en-US" sz="4000" b="0" i="0" u="none" strike="noStrike" kern="0" cap="none" spc="-218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emotions.</a:t>
            </a:r>
          </a:p>
          <a:p>
            <a:pPr marL="711200" marR="0" lvl="0" indent="-698500" defTabSz="914400" eaLnBrk="1" fontAlgn="auto" latinLnBrk="0" hangingPunct="1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Char char="—"/>
              <a:tabLst>
                <a:tab pos="710565" algn="l"/>
                <a:tab pos="711200" algn="l"/>
              </a:tabLst>
              <a:defRPr/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Automatic</a:t>
            </a:r>
            <a:r>
              <a:rPr kumimoji="0" lang="en-US" sz="4000" b="0" i="0" u="none" strike="noStrike" kern="0" cap="none" spc="-9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subtitles.</a:t>
            </a:r>
          </a:p>
          <a:p>
            <a:pPr marL="711200" marR="5080" lvl="0" indent="-698500" defTabSz="914400" eaLnBrk="1" fontAlgn="auto" latinLnBrk="0" hangingPunct="1">
              <a:lnSpc>
                <a:spcPct val="1208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Char char="—"/>
              <a:tabLst>
                <a:tab pos="710565" algn="l"/>
                <a:tab pos="711200" algn="l"/>
              </a:tabLst>
              <a:defRPr/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Recommendation</a:t>
            </a:r>
            <a:r>
              <a:rPr kumimoji="0" lang="en-US" sz="4000" b="0" i="0" u="none" strike="noStrike" kern="0" cap="none" spc="-6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Systems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(Movies:</a:t>
            </a:r>
            <a:r>
              <a:rPr kumimoji="0" lang="en-US" sz="4000" b="0" i="0" u="none" strike="noStrike" kern="0" cap="none" spc="-5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which</a:t>
            </a:r>
            <a:r>
              <a:rPr kumimoji="0" lang="en-US" sz="4000" b="0" i="0" u="none" strike="noStrike" kern="0" cap="none" spc="-6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character </a:t>
            </a:r>
            <a:r>
              <a:rPr kumimoji="0" lang="en-US" sz="4000" b="0" i="0" u="none" strike="noStrike" kern="0" cap="none" spc="-219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is</a:t>
            </a:r>
            <a:r>
              <a:rPr kumimoji="0" lang="en-US" sz="4000" b="0" i="0" u="none" strike="noStrike" kern="0" cap="none" spc="-4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the</a:t>
            </a:r>
            <a:r>
              <a:rPr kumimoji="0" lang="en-US" sz="4000" b="0" i="0" u="none" strike="noStrike" kern="0" cap="none" spc="-45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happiest?)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11"/>
          </p:nvPr>
        </p:nvSpPr>
        <p:spPr>
          <a:xfrm>
            <a:off x="889000" y="8068599"/>
            <a:ext cx="10058400" cy="218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>
                <a:solidFill>
                  <a:schemeClr val="tx1"/>
                </a:solidFill>
              </a:rPr>
              <a:t> </a:t>
            </a:r>
            <a:endParaRPr spc="-15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52390" y="4010660"/>
            <a:ext cx="595122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b="1" spc="-75" dirty="0">
                <a:latin typeface="Consolas"/>
                <a:cs typeface="Consolas"/>
              </a:rPr>
              <a:t>Requirements</a:t>
            </a:r>
            <a:endParaRPr sz="72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67317" y="372398"/>
            <a:ext cx="44704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800" b="1" cap="small" spc="170" dirty="0">
                <a:latin typeface="Consolas"/>
                <a:cs typeface="Consolas"/>
              </a:rPr>
              <a:t>References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595408" y="1184615"/>
            <a:ext cx="5014383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  <a:tabLst>
                <a:tab pos="710565" algn="l"/>
              </a:tabLst>
            </a:pPr>
            <a:r>
              <a:rPr kumimoji="0" lang="en-IN" sz="72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References</a:t>
            </a:r>
            <a:endParaRPr sz="7200" spc="-40" dirty="0"/>
          </a:p>
        </p:txBody>
      </p:sp>
      <p:sp>
        <p:nvSpPr>
          <p:cNvPr id="4" name="object 4"/>
          <p:cNvSpPr txBox="1">
            <a:spLocks noGrp="1"/>
          </p:cNvSpPr>
          <p:nvPr>
            <p:ph idx="1"/>
          </p:nvPr>
        </p:nvSpPr>
        <p:spPr>
          <a:xfrm>
            <a:off x="228600" y="2673940"/>
            <a:ext cx="15748000" cy="5309146"/>
          </a:xfrm>
          <a:prstGeom prst="rect">
            <a:avLst/>
          </a:prstGeom>
        </p:spPr>
        <p:txBody>
          <a:bodyPr vert="horz" wrap="square" lIns="0" tIns="330200" rIns="0" bIns="0" rtlCol="0">
            <a:spAutoFit/>
          </a:bodyPr>
          <a:lstStyle/>
          <a:p>
            <a:pPr marL="1409700" marR="0" lvl="0" indent="-698500" defTabSz="914400" eaLnBrk="1" fontAlgn="auto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Tx/>
              <a:buFontTx/>
              <a:buChar char="—"/>
              <a:tabLst>
                <a:tab pos="1409065" algn="l"/>
                <a:tab pos="1409700" algn="l"/>
              </a:tabLst>
              <a:defRPr/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Abadi, M. et al. (2016) TensorFlow - A system for large-scale machine learning. In: </a:t>
            </a: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CoRR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 </a:t>
            </a: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cs.DC</a:t>
            </a:r>
            <a:endParaRPr lang="en-US" sz="4000" kern="0" spc="-40" dirty="0">
              <a:solidFill>
                <a:schemeClr val="tx1"/>
              </a:solidFill>
              <a:latin typeface="Consolas"/>
            </a:endParaRPr>
          </a:p>
          <a:p>
            <a:pPr marL="1409700" marR="0" lvl="0" indent="-698500" defTabSz="914400" eaLnBrk="1" fontAlgn="auto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Tx/>
              <a:buFontTx/>
              <a:buChar char="—"/>
              <a:tabLst>
                <a:tab pos="1409065" algn="l"/>
                <a:tab pos="1409700" algn="l"/>
              </a:tabLst>
              <a:defRPr/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Bishop, C.M. (1995) Neural Networks for Pattern Recognition. New York, NY, USA: Oxford University Press, Inc. </a:t>
            </a: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isbn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: 0198538642.</a:t>
            </a:r>
          </a:p>
          <a:p>
            <a:pPr marL="1409700" marR="0" lvl="0" indent="-698500" defTabSz="914400" eaLnBrk="1" fontAlgn="auto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Tx/>
              <a:buFontTx/>
              <a:buChar char="—"/>
              <a:tabLst>
                <a:tab pos="1409065" algn="l"/>
                <a:tab pos="1409700" algn="l"/>
              </a:tabLst>
              <a:defRPr/>
            </a:pP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Gajarla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, V. and Gupta, A. (</a:t>
            </a: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n.d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/>
                <a:ea typeface="+mn-ea"/>
              </a:rPr>
              <a:t>) Emotion Detection and Sentiment Analysis of Images. In: cc.gatech.edu.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11"/>
          </p:nvPr>
        </p:nvSpPr>
        <p:spPr>
          <a:xfrm>
            <a:off x="889000" y="8068599"/>
            <a:ext cx="10058400" cy="218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>
                <a:solidFill>
                  <a:schemeClr val="tx1"/>
                </a:solidFill>
              </a:rPr>
              <a:t> </a:t>
            </a:r>
            <a:endParaRPr spc="-15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5190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60800" y="3597186"/>
            <a:ext cx="8991600" cy="15517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10000" b="1" cap="small" spc="400" dirty="0">
                <a:latin typeface="Consolas"/>
                <a:cs typeface="Consolas"/>
              </a:rPr>
              <a:t>Thankyou</a:t>
            </a:r>
            <a:endParaRPr sz="10000" b="1" spc="-4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28000" y="3670300"/>
            <a:ext cx="8128000" cy="18034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65200" y="400315"/>
            <a:ext cx="6522720" cy="11399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marR="17780" indent="-558800">
              <a:lnSpc>
                <a:spcPct val="119800"/>
              </a:lnSpc>
              <a:spcBef>
                <a:spcPts val="100"/>
              </a:spcBef>
              <a:tabLst>
                <a:tab pos="583565" algn="l"/>
                <a:tab pos="2339340" algn="l"/>
                <a:tab pos="2778125" algn="l"/>
              </a:tabLst>
            </a:pPr>
            <a:r>
              <a:rPr kumimoji="0" lang="en-US" sz="3200" b="0" i="0" u="none" strike="noStrike" kern="0" cap="none" spc="-3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—	Choose</a:t>
            </a:r>
            <a:r>
              <a:rPr kumimoji="0" lang="en-US" sz="3200" b="0" i="0" u="none" strike="noStrike" kern="0" cap="none" spc="-4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3200" b="0" i="0" u="none" strike="noStrike" kern="0" cap="none" spc="-3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a</a:t>
            </a:r>
            <a:r>
              <a:rPr kumimoji="0" lang="en-US" sz="3200" b="0" i="0" u="none" strike="noStrike" kern="0" cap="none" spc="-4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3200" b="0" i="0" u="none" strike="noStrike" kern="0" cap="none" spc="-3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cartoon:</a:t>
            </a:r>
            <a:r>
              <a:rPr kumimoji="0" lang="en-US" sz="32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3200" b="0" i="0" u="none" strike="noStrike" kern="0" cap="none" spc="-3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Choice </a:t>
            </a:r>
            <a:r>
              <a:rPr kumimoji="0" lang="en-US" sz="3200" b="0" i="0" u="none" strike="noStrike" kern="0" cap="none" spc="-174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3200" b="0" i="0" u="none" strike="noStrike" kern="0" cap="none" spc="-3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was</a:t>
            </a:r>
            <a:r>
              <a:rPr kumimoji="0" lang="en-US" sz="3200" b="0" i="0" u="none" strike="noStrike" kern="0" cap="none" spc="-25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</a:t>
            </a:r>
            <a:r>
              <a:rPr kumimoji="0" lang="en-US" sz="3200" b="0" i="1" u="none" strike="noStrike" kern="0" cap="none" spc="-409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j-ea"/>
                <a:cs typeface="Arial"/>
              </a:rPr>
              <a:t>Tom	&amp;	</a:t>
            </a:r>
            <a:r>
              <a:rPr kumimoji="0" lang="en-US" sz="3200" b="0" i="1" u="none" strike="noStrike" kern="0" cap="none" spc="21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j-ea"/>
                <a:cs typeface="Arial"/>
              </a:rPr>
              <a:t>Jerry</a:t>
            </a:r>
            <a:r>
              <a:rPr kumimoji="0" lang="en-US" sz="2850" b="0" i="0" u="none" strike="noStrike" kern="0" cap="none" spc="315" normalizeH="0" baseline="38011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2</a:t>
            </a:r>
            <a:r>
              <a:rPr kumimoji="0" lang="en-US" sz="3200" b="0" i="0" u="none" strike="noStrike" kern="0" cap="none" spc="21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.</a:t>
            </a:r>
            <a:endParaRPr lang="en-US" sz="32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11"/>
          </p:nvPr>
        </p:nvSpPr>
        <p:spPr>
          <a:xfrm>
            <a:off x="912283" y="8229601"/>
            <a:ext cx="10058400" cy="218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>
                <a:solidFill>
                  <a:schemeClr val="tx1"/>
                </a:solidFill>
              </a:rPr>
              <a:t> </a:t>
            </a:r>
            <a:endParaRPr spc="-15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7900" y="1694179"/>
            <a:ext cx="6510020" cy="5740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30300" marR="104139" indent="-558800">
              <a:lnSpc>
                <a:spcPct val="119800"/>
              </a:lnSpc>
              <a:spcBef>
                <a:spcPts val="100"/>
              </a:spcBef>
              <a:tabLst>
                <a:tab pos="1129665" algn="l"/>
              </a:tabLst>
            </a:pPr>
            <a:r>
              <a:rPr sz="3200" spc="-35" dirty="0">
                <a:latin typeface="Consolas"/>
                <a:cs typeface="Consolas"/>
              </a:rPr>
              <a:t>—	Lots of various emotions </a:t>
            </a:r>
            <a:r>
              <a:rPr sz="3200" spc="-1750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in</a:t>
            </a:r>
            <a:r>
              <a:rPr sz="3200" spc="-40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each</a:t>
            </a:r>
            <a:r>
              <a:rPr sz="3200" spc="-40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episode.</a:t>
            </a:r>
            <a:endParaRPr sz="3200" dirty="0">
              <a:latin typeface="Consolas"/>
              <a:cs typeface="Consolas"/>
            </a:endParaRPr>
          </a:p>
          <a:p>
            <a:pPr marL="571500" marR="1102360" indent="-558800">
              <a:lnSpc>
                <a:spcPct val="119800"/>
              </a:lnSpc>
              <a:spcBef>
                <a:spcPts val="1200"/>
              </a:spcBef>
              <a:buChar char="—"/>
              <a:tabLst>
                <a:tab pos="570865" algn="l"/>
                <a:tab pos="571500" algn="l"/>
              </a:tabLst>
            </a:pPr>
            <a:r>
              <a:rPr sz="3200" spc="-35" dirty="0">
                <a:latin typeface="Consolas"/>
                <a:cs typeface="Consolas"/>
              </a:rPr>
              <a:t>Segment</a:t>
            </a:r>
            <a:r>
              <a:rPr sz="3200" spc="-50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faces</a:t>
            </a:r>
            <a:r>
              <a:rPr sz="3200" spc="-45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from</a:t>
            </a:r>
            <a:r>
              <a:rPr sz="3200" spc="-45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the </a:t>
            </a:r>
            <a:r>
              <a:rPr sz="3200" spc="-1745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cartoon.</a:t>
            </a:r>
            <a:endParaRPr sz="3200" dirty="0">
              <a:latin typeface="Consolas"/>
              <a:cs typeface="Consolas"/>
            </a:endParaRPr>
          </a:p>
          <a:p>
            <a:pPr marL="571500" marR="5080" indent="-558800">
              <a:lnSpc>
                <a:spcPct val="119800"/>
              </a:lnSpc>
              <a:spcBef>
                <a:spcPts val="1200"/>
              </a:spcBef>
              <a:buChar char="—"/>
              <a:tabLst>
                <a:tab pos="570865" algn="l"/>
                <a:tab pos="571500" algn="l"/>
              </a:tabLst>
            </a:pPr>
            <a:r>
              <a:rPr sz="3200" spc="-35" dirty="0">
                <a:latin typeface="Consolas"/>
                <a:cs typeface="Consolas"/>
              </a:rPr>
              <a:t>Build a dataset of emotions </a:t>
            </a:r>
            <a:r>
              <a:rPr sz="3200" spc="-1750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for</a:t>
            </a:r>
            <a:r>
              <a:rPr sz="3200" spc="-5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each</a:t>
            </a:r>
            <a:r>
              <a:rPr sz="3200" spc="-5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main</a:t>
            </a:r>
            <a:r>
              <a:rPr sz="3200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character </a:t>
            </a:r>
            <a:r>
              <a:rPr sz="3200" spc="-30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(</a:t>
            </a:r>
            <a:r>
              <a:rPr sz="3200" b="1" spc="-35" dirty="0">
                <a:latin typeface="Consolas"/>
                <a:cs typeface="Consolas"/>
              </a:rPr>
              <a:t>Tom</a:t>
            </a:r>
            <a:r>
              <a:rPr sz="3200" b="1" spc="-40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&amp;</a:t>
            </a:r>
            <a:r>
              <a:rPr sz="3200" spc="-40" dirty="0">
                <a:latin typeface="Consolas"/>
                <a:cs typeface="Consolas"/>
              </a:rPr>
              <a:t> </a:t>
            </a:r>
            <a:r>
              <a:rPr sz="3200" b="1" spc="-35" dirty="0">
                <a:latin typeface="Consolas"/>
                <a:cs typeface="Consolas"/>
              </a:rPr>
              <a:t>Jerry</a:t>
            </a:r>
            <a:r>
              <a:rPr sz="3200" spc="-35" dirty="0">
                <a:latin typeface="Consolas"/>
                <a:cs typeface="Consolas"/>
              </a:rPr>
              <a:t>)</a:t>
            </a:r>
            <a:endParaRPr sz="3200" dirty="0">
              <a:latin typeface="Consolas"/>
              <a:cs typeface="Consolas"/>
            </a:endParaRPr>
          </a:p>
          <a:p>
            <a:pPr marL="571500" marR="1102360" indent="-558800">
              <a:lnSpc>
                <a:spcPct val="119800"/>
              </a:lnSpc>
              <a:spcBef>
                <a:spcPts val="1195"/>
              </a:spcBef>
              <a:buChar char="—"/>
              <a:tabLst>
                <a:tab pos="570865" algn="l"/>
                <a:tab pos="571500" algn="l"/>
              </a:tabLst>
            </a:pPr>
            <a:r>
              <a:rPr sz="3200" spc="-35" dirty="0">
                <a:latin typeface="Consolas"/>
                <a:cs typeface="Consolas"/>
              </a:rPr>
              <a:t>Train</a:t>
            </a:r>
            <a:r>
              <a:rPr sz="3200" spc="-45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the</a:t>
            </a:r>
            <a:r>
              <a:rPr sz="3200" spc="-45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network</a:t>
            </a:r>
            <a:r>
              <a:rPr sz="3200" spc="-45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on</a:t>
            </a:r>
            <a:r>
              <a:rPr sz="3200" spc="-40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a </a:t>
            </a:r>
            <a:r>
              <a:rPr sz="3200" spc="-1745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labeled</a:t>
            </a:r>
            <a:r>
              <a:rPr sz="3200" spc="-45" dirty="0">
                <a:latin typeface="Consolas"/>
                <a:cs typeface="Consolas"/>
              </a:rPr>
              <a:t> </a:t>
            </a:r>
            <a:r>
              <a:rPr sz="3200" spc="-35" dirty="0">
                <a:latin typeface="Consolas"/>
                <a:cs typeface="Consolas"/>
              </a:rPr>
              <a:t>dataset.</a:t>
            </a:r>
            <a:endParaRPr sz="3200" dirty="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90600" y="7744459"/>
            <a:ext cx="104775" cy="1897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50" spc="-15" dirty="0">
                <a:latin typeface="Consolas"/>
                <a:cs typeface="Consolas"/>
              </a:rPr>
              <a:t>2</a:t>
            </a:r>
            <a:endParaRPr sz="1150">
              <a:latin typeface="Consolas"/>
              <a:cs typeface="Consola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01277" y="7744459"/>
            <a:ext cx="5951220" cy="3181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539115" algn="l"/>
                <a:tab pos="802640" algn="l"/>
                <a:tab pos="1592580" algn="l"/>
              </a:tabLst>
            </a:pPr>
            <a:r>
              <a:rPr sz="1900" i="1" spc="-229" dirty="0">
                <a:latin typeface="Arial"/>
                <a:cs typeface="Arial"/>
              </a:rPr>
              <a:t>Tom	</a:t>
            </a:r>
            <a:r>
              <a:rPr sz="1900" i="1" spc="-235" dirty="0">
                <a:latin typeface="Arial"/>
                <a:cs typeface="Arial"/>
              </a:rPr>
              <a:t>&amp;	</a:t>
            </a:r>
            <a:r>
              <a:rPr sz="1900" i="1" spc="190" dirty="0">
                <a:latin typeface="Arial"/>
                <a:cs typeface="Arial"/>
              </a:rPr>
              <a:t>Jerry	</a:t>
            </a:r>
            <a:r>
              <a:rPr sz="1900" spc="-10" dirty="0">
                <a:latin typeface="Consolas"/>
                <a:cs typeface="Consolas"/>
              </a:rPr>
              <a:t>©</a:t>
            </a:r>
            <a:r>
              <a:rPr sz="1900" spc="-20" dirty="0">
                <a:latin typeface="Consolas"/>
                <a:cs typeface="Consolas"/>
              </a:rPr>
              <a:t> </a:t>
            </a:r>
            <a:r>
              <a:rPr sz="1900" spc="-10" dirty="0">
                <a:latin typeface="Consolas"/>
                <a:cs typeface="Consolas"/>
              </a:rPr>
              <a:t>Warner</a:t>
            </a:r>
            <a:r>
              <a:rPr sz="1900" spc="-20" dirty="0">
                <a:latin typeface="Consolas"/>
                <a:cs typeface="Consolas"/>
              </a:rPr>
              <a:t> </a:t>
            </a:r>
            <a:r>
              <a:rPr sz="1900" spc="-10" dirty="0">
                <a:latin typeface="Consolas"/>
                <a:cs typeface="Consolas"/>
              </a:rPr>
              <a:t>Bros.</a:t>
            </a:r>
            <a:r>
              <a:rPr sz="1900" spc="-20" dirty="0">
                <a:latin typeface="Consolas"/>
                <a:cs typeface="Consolas"/>
              </a:rPr>
              <a:t> </a:t>
            </a:r>
            <a:r>
              <a:rPr sz="1900" spc="-10" dirty="0">
                <a:latin typeface="Consolas"/>
                <a:cs typeface="Consolas"/>
              </a:rPr>
              <a:t>Entertainment,</a:t>
            </a:r>
            <a:r>
              <a:rPr sz="1900" spc="-20" dirty="0">
                <a:latin typeface="Consolas"/>
                <a:cs typeface="Consolas"/>
              </a:rPr>
              <a:t> </a:t>
            </a:r>
            <a:r>
              <a:rPr sz="1900" spc="-10" dirty="0">
                <a:latin typeface="Consolas"/>
                <a:cs typeface="Consolas"/>
              </a:rPr>
              <a:t>Inc</a:t>
            </a:r>
            <a:endParaRPr sz="19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257300"/>
            <a:ext cx="16256000" cy="6629400"/>
            <a:chOff x="0" y="1257300"/>
            <a:chExt cx="16256000" cy="66294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257300"/>
              <a:ext cx="8128000" cy="66294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28000" y="1676400"/>
              <a:ext cx="8128000" cy="57912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90600" y="495300"/>
            <a:ext cx="317373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b="1" spc="-30" dirty="0">
                <a:latin typeface="Consolas"/>
                <a:cs typeface="Consolas"/>
              </a:rPr>
              <a:t>Dataset</a:t>
            </a:r>
            <a:r>
              <a:rPr sz="2700" b="1" spc="-75" dirty="0">
                <a:latin typeface="Consolas"/>
                <a:cs typeface="Consolas"/>
              </a:rPr>
              <a:t> </a:t>
            </a:r>
            <a:r>
              <a:rPr sz="2700" b="1" spc="-30" dirty="0">
                <a:latin typeface="Consolas"/>
                <a:cs typeface="Consolas"/>
              </a:rPr>
              <a:t>Gathering</a:t>
            </a:r>
            <a:endParaRPr sz="270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52390" y="4010660"/>
            <a:ext cx="595122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b="1" spc="-75" dirty="0">
                <a:latin typeface="Consolas"/>
                <a:cs typeface="Consolas"/>
              </a:rPr>
              <a:t>Segmentation</a:t>
            </a:r>
            <a:endParaRPr sz="72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05692" y="4010660"/>
            <a:ext cx="7108508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200" b="1" cap="small" spc="725" dirty="0" err="1"/>
              <a:t>H</a:t>
            </a:r>
            <a:r>
              <a:rPr sz="7200" b="1" spc="-75" dirty="0" err="1">
                <a:latin typeface="Consolas"/>
                <a:cs typeface="Consolas"/>
              </a:rPr>
              <a:t>aar</a:t>
            </a:r>
            <a:r>
              <a:rPr sz="7200" b="1" spc="-75" dirty="0">
                <a:latin typeface="Consolas"/>
                <a:cs typeface="Consolas"/>
              </a:rPr>
              <a:t> Cascades</a:t>
            </a:r>
            <a:endParaRPr sz="72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130300"/>
            <a:ext cx="16256000" cy="6883400"/>
            <a:chOff x="0" y="1130300"/>
            <a:chExt cx="16256000" cy="68834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130300"/>
              <a:ext cx="8128000" cy="68834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28000" y="1320800"/>
              <a:ext cx="8128000" cy="65024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90600" y="495300"/>
            <a:ext cx="25654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800" b="1" cap="small" spc="275" dirty="0" err="1"/>
              <a:t>H</a:t>
            </a:r>
            <a:r>
              <a:rPr sz="2800" b="1" spc="-30" dirty="0" err="1">
                <a:latin typeface="Consolas"/>
                <a:cs typeface="Consolas"/>
              </a:rPr>
              <a:t>aar</a:t>
            </a:r>
            <a:r>
              <a:rPr sz="2700" b="1" spc="-30" dirty="0">
                <a:latin typeface="Consolas"/>
                <a:cs typeface="Consolas"/>
              </a:rPr>
              <a:t> Cascades</a:t>
            </a:r>
            <a:endParaRPr sz="2700" dirty="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600" y="533400"/>
            <a:ext cx="27178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800" b="1" cap="small" spc="170" dirty="0" err="1">
                <a:latin typeface="Consolas"/>
                <a:cs typeface="Consolas"/>
              </a:rPr>
              <a:t>H</a:t>
            </a:r>
            <a:r>
              <a:rPr sz="2800" b="1" spc="-20" dirty="0" err="1">
                <a:latin typeface="Consolas"/>
                <a:cs typeface="Consolas"/>
              </a:rPr>
              <a:t>aar</a:t>
            </a:r>
            <a:r>
              <a:rPr sz="2800" b="1" spc="-20" dirty="0">
                <a:latin typeface="Consolas"/>
                <a:cs typeface="Consolas"/>
              </a:rPr>
              <a:t> Cascades</a:t>
            </a:r>
            <a:endParaRPr sz="28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45210" y="1812272"/>
            <a:ext cx="1416558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10565" algn="l"/>
                <a:tab pos="11957685" algn="l"/>
                <a:tab pos="12506325" algn="l"/>
              </a:tabLst>
            </a:pP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—	Created custom </a:t>
            </a:r>
            <a:r>
              <a:rPr kumimoji="0" lang="en-US" sz="4000" b="0" i="0" u="none" strike="noStrike" kern="0" cap="none" spc="-40" normalizeH="0" baseline="0" noProof="0" dirty="0" err="1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Haar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 cascade for both </a:t>
            </a:r>
            <a:r>
              <a:rPr kumimoji="0" lang="en-US" sz="4000" b="0" i="1" u="none" strike="noStrike" kern="0" cap="none" spc="-509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j-ea"/>
                <a:cs typeface="Arial"/>
              </a:rPr>
              <a:t>Tom</a:t>
            </a:r>
            <a:r>
              <a:rPr kumimoji="0" lang="en-US" sz="4000" b="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j-ea"/>
                <a:cs typeface="Arial"/>
              </a:rPr>
              <a:t>	</a:t>
            </a:r>
            <a:r>
              <a:rPr kumimoji="0" lang="en-US" sz="4000" b="0" i="1" u="none" strike="noStrike" kern="0" cap="none" spc="-509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j-ea"/>
                <a:cs typeface="Arial"/>
              </a:rPr>
              <a:t>&amp;</a:t>
            </a:r>
            <a:r>
              <a:rPr kumimoji="0" lang="en-US" sz="4000" b="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j-ea"/>
                <a:cs typeface="Arial"/>
              </a:rPr>
              <a:t>	</a:t>
            </a:r>
            <a:r>
              <a:rPr kumimoji="0" lang="en-US" sz="4000" b="0" i="1" u="none" strike="noStrike" kern="0" cap="none" spc="38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j-ea"/>
                <a:cs typeface="Arial"/>
              </a:rPr>
              <a:t>Jerry</a:t>
            </a:r>
            <a:r>
              <a:rPr kumimoji="0" lang="en-US" sz="4000" b="0" i="0" u="none" strike="noStrike" kern="0" cap="none" spc="-40" normalizeH="0" baseline="0" noProof="0" dirty="0">
                <a:ln>
                  <a:noFill/>
                </a:ln>
                <a:effectLst/>
                <a:uLnTx/>
                <a:uFillTx/>
                <a:latin typeface="Consolas"/>
                <a:ea typeface="+mj-ea"/>
              </a:rPr>
              <a:t>.</a:t>
            </a:r>
            <a:endParaRPr spc="-40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50"/>
              </a:lnSpc>
            </a:pPr>
            <a:r>
              <a:rPr lang="en-US" spc="-15" dirty="0"/>
              <a:t> </a:t>
            </a:r>
            <a:endParaRPr spc="-15" dirty="0"/>
          </a:p>
        </p:txBody>
      </p:sp>
      <p:sp>
        <p:nvSpPr>
          <p:cNvPr id="4" name="object 4"/>
          <p:cNvSpPr txBox="1"/>
          <p:nvPr/>
        </p:nvSpPr>
        <p:spPr>
          <a:xfrm>
            <a:off x="2041674" y="2990850"/>
            <a:ext cx="13068300" cy="3162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11200" marR="5080" indent="-698500">
              <a:lnSpc>
                <a:spcPct val="120800"/>
              </a:lnSpc>
              <a:spcBef>
                <a:spcPts val="100"/>
              </a:spcBef>
              <a:buChar char="—"/>
              <a:tabLst>
                <a:tab pos="7105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There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were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none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made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online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to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detect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cartoon </a:t>
            </a:r>
            <a:r>
              <a:rPr sz="4000" spc="-218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faces,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only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human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ones.</a:t>
            </a:r>
            <a:endParaRPr sz="4000" dirty="0">
              <a:latin typeface="Consolas"/>
              <a:cs typeface="Consolas"/>
            </a:endParaRPr>
          </a:p>
          <a:p>
            <a:pPr marL="711200" marR="553720" indent="-698500">
              <a:lnSpc>
                <a:spcPct val="120800"/>
              </a:lnSpc>
              <a:spcBef>
                <a:spcPts val="1500"/>
              </a:spcBef>
              <a:buChar char="—"/>
              <a:tabLst>
                <a:tab pos="710565" algn="l"/>
                <a:tab pos="711200" algn="l"/>
              </a:tabLst>
            </a:pPr>
            <a:r>
              <a:rPr sz="4000" spc="-40" dirty="0">
                <a:latin typeface="Consolas"/>
                <a:cs typeface="Consolas"/>
              </a:rPr>
              <a:t>Depending</a:t>
            </a:r>
            <a:r>
              <a:rPr sz="4000" spc="-5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on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the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window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size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it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does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detect </a:t>
            </a:r>
            <a:r>
              <a:rPr sz="4000" spc="-218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other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character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faces</a:t>
            </a:r>
            <a:r>
              <a:rPr sz="4000" spc="-50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in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the</a:t>
            </a:r>
            <a:r>
              <a:rPr sz="4000" spc="-45" dirty="0">
                <a:latin typeface="Consolas"/>
                <a:cs typeface="Consolas"/>
              </a:rPr>
              <a:t> </a:t>
            </a:r>
            <a:r>
              <a:rPr sz="4000" spc="-40" dirty="0">
                <a:latin typeface="Consolas"/>
                <a:cs typeface="Consolas"/>
              </a:rPr>
              <a:t>cartoon.</a:t>
            </a:r>
            <a:endParaRPr sz="4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139</TotalTime>
  <Words>764</Words>
  <Application>Microsoft Office PowerPoint</Application>
  <PresentationFormat>Custom</PresentationFormat>
  <Paragraphs>114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Century Gothic</vt:lpstr>
      <vt:lpstr>Consolas</vt:lpstr>
      <vt:lpstr>Tahoma</vt:lpstr>
      <vt:lpstr>Trebuchet MS</vt:lpstr>
      <vt:lpstr>Wingdings 3</vt:lpstr>
      <vt:lpstr>Slice</vt:lpstr>
      <vt:lpstr>Deep Learning for Emotion  Recognition in Cartoons</vt:lpstr>
      <vt:lpstr>PowerPoint Presentation</vt:lpstr>
      <vt:lpstr>Requirements</vt:lpstr>
      <vt:lpstr>— Choose a cartoon: Choice  was Tom &amp; Jerry2.</vt:lpstr>
      <vt:lpstr>Dataset Gathering</vt:lpstr>
      <vt:lpstr>Segmentation</vt:lpstr>
      <vt:lpstr>Haar Cascades</vt:lpstr>
      <vt:lpstr>Haar Cascades</vt:lpstr>
      <vt:lpstr>— Created custom Haar cascade for both Tom &amp; Jerry.</vt:lpstr>
      <vt:lpstr>PowerPoint Presentation</vt:lpstr>
      <vt:lpstr>PowerPoint Presentation</vt:lpstr>
      <vt:lpstr>Dataset Stats</vt:lpstr>
      <vt:lpstr>— In total about 159,035 images segmented.</vt:lpstr>
      <vt:lpstr>Convolutional Nerual Network</vt:lpstr>
      <vt:lpstr>PowerPoint Presentation</vt:lpstr>
      <vt:lpstr>— In recent years CNN's produced great results in  image &amp; object recognition.</vt:lpstr>
      <vt:lpstr>— No pre-trained network.</vt:lpstr>
      <vt:lpstr>— 3x3 Convolution &amp; 2x2 Max Pooling. (ReLU  activation)</vt:lpstr>
      <vt:lpstr>Algorithm used</vt:lpstr>
      <vt:lpstr>The optimization algorithms that are tested and evaluated in the artefact are the following:   ▪ Stochastic Gradient Descent (SGD)  ▪ Adagrad  ▪ Adadelta  ▪ RMSprop  ▪ Adam</vt:lpstr>
      <vt:lpstr>Results</vt:lpstr>
      <vt:lpstr>— Split dataset into 80% training, 20% testing.</vt:lpstr>
      <vt:lpstr>— The network removes around 20-50% of neurons from  the network when training. (Dropout)</vt:lpstr>
      <vt:lpstr>— Adadelta &amp; SGD optimiser works well with slight  overfitting.</vt:lpstr>
      <vt:lpstr>PowerPoint Presentation</vt:lpstr>
      <vt:lpstr>PowerPoint Presentation</vt:lpstr>
      <vt:lpstr>~80% Model Accuracy ~90% Model Loss</vt:lpstr>
      <vt:lpstr>Classification Results</vt:lpstr>
      <vt:lpstr>— Animators</vt:lpstr>
      <vt:lpstr>References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for Emotion  Recognition in Cartoons</dc:title>
  <dc:creator>Hp</dc:creator>
  <cp:lastModifiedBy>ABHISHEK SHARMA</cp:lastModifiedBy>
  <cp:revision>15</cp:revision>
  <cp:lastPrinted>2023-10-12T13:01:31Z</cp:lastPrinted>
  <dcterms:created xsi:type="dcterms:W3CDTF">2023-10-12T12:17:59Z</dcterms:created>
  <dcterms:modified xsi:type="dcterms:W3CDTF">2023-12-01T13:11:01Z</dcterms:modified>
</cp:coreProperties>
</file>